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theme/themeOverride1.xml" ContentType="application/vnd.openxmlformats-officedocument.themeOverride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0"/>
  </p:notesMasterIdLst>
  <p:sldIdLst>
    <p:sldId id="262" r:id="rId2"/>
    <p:sldId id="264" r:id="rId3"/>
    <p:sldId id="266" r:id="rId4"/>
    <p:sldId id="267" r:id="rId5"/>
    <p:sldId id="268" r:id="rId6"/>
    <p:sldId id="275" r:id="rId7"/>
    <p:sldId id="277" r:id="rId8"/>
    <p:sldId id="265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F5E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9" autoAdjust="0"/>
  </p:normalViewPr>
  <p:slideViewPr>
    <p:cSldViewPr snapToGrid="0">
      <p:cViewPr varScale="1">
        <p:scale>
          <a:sx n="72" d="100"/>
          <a:sy n="72" d="100"/>
        </p:scale>
        <p:origin x="8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'Ark1'!$E$7:$M$7</c:f>
              <c:numCache>
                <c:formatCode>General</c:formatCode>
                <c:ptCount val="9"/>
                <c:pt idx="0">
                  <c:v>2009</c:v>
                </c:pt>
                <c:pt idx="1">
                  <c:v>2011</c:v>
                </c:pt>
                <c:pt idx="2">
                  <c:v>2013</c:v>
                </c:pt>
                <c:pt idx="3">
                  <c:v>2015</c:v>
                </c:pt>
                <c:pt idx="4">
                  <c:v>2017</c:v>
                </c:pt>
                <c:pt idx="5">
                  <c:v>2019</c:v>
                </c:pt>
                <c:pt idx="6">
                  <c:v>2022</c:v>
                </c:pt>
                <c:pt idx="7">
                  <c:v>2024</c:v>
                </c:pt>
                <c:pt idx="8">
                  <c:v>2026</c:v>
                </c:pt>
              </c:numCache>
            </c:numRef>
          </c:cat>
          <c:val>
            <c:numRef>
              <c:f>'Ark1'!$E$8:$M$8</c:f>
              <c:numCache>
                <c:formatCode>#,##0</c:formatCode>
                <c:ptCount val="9"/>
                <c:pt idx="0">
                  <c:v>4998</c:v>
                </c:pt>
                <c:pt idx="1">
                  <c:v>5290</c:v>
                </c:pt>
                <c:pt idx="2">
                  <c:v>5820</c:v>
                </c:pt>
                <c:pt idx="3">
                  <c:v>6138</c:v>
                </c:pt>
                <c:pt idx="4">
                  <c:v>6635</c:v>
                </c:pt>
                <c:pt idx="5">
                  <c:v>6431</c:v>
                </c:pt>
                <c:pt idx="6">
                  <c:v>5789</c:v>
                </c:pt>
                <c:pt idx="7">
                  <c:v>5989</c:v>
                </c:pt>
                <c:pt idx="8">
                  <c:v>6028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52-40FC-948B-1009C34D7A5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33180944"/>
        <c:axId val="433181272"/>
      </c:lineChart>
      <c:catAx>
        <c:axId val="4331809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År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33181272"/>
        <c:crosses val="autoZero"/>
        <c:auto val="1"/>
        <c:lblAlgn val="ctr"/>
        <c:lblOffset val="100"/>
        <c:noMultiLvlLbl val="0"/>
      </c:catAx>
      <c:valAx>
        <c:axId val="43318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Antal personer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33180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973-4573-8A2E-3AD359BD2B6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973-4573-8A2E-3AD359BD2B6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973-4573-8A2E-3AD359BD2B6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973-4573-8A2E-3AD359BD2B6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973-4573-8A2E-3AD359BD2B6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973-4573-8A2E-3AD359BD2B6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973-4573-8A2E-3AD359BD2B6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973-4573-8A2E-3AD359BD2B66}"/>
              </c:ext>
            </c:extLst>
          </c:dPt>
          <c:dLbls>
            <c:dLbl>
              <c:idx val="0"/>
              <c:layout>
                <c:manualLayout>
                  <c:x val="-2.6117016622922134E-2"/>
                  <c:y val="-8.1129513983165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73-4573-8A2E-3AD359BD2B66}"/>
                </c:ext>
              </c:extLst>
            </c:dLbl>
            <c:dLbl>
              <c:idx val="2"/>
              <c:layout>
                <c:manualLayout>
                  <c:x val="-2.2625109361329835E-2"/>
                  <c:y val="2.0432618336501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973-4573-8A2E-3AD359BD2B66}"/>
                </c:ext>
              </c:extLst>
            </c:dLbl>
            <c:dLbl>
              <c:idx val="3"/>
              <c:layout>
                <c:manualLayout>
                  <c:x val="7.0282152230971128E-3"/>
                  <c:y val="-1.740972033668205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973-4573-8A2E-3AD359BD2B66}"/>
                </c:ext>
              </c:extLst>
            </c:dLbl>
            <c:dLbl>
              <c:idx val="6"/>
              <c:layout>
                <c:manualLayout>
                  <c:x val="8.3035870516185474E-3"/>
                  <c:y val="-5.031405557063987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973-4573-8A2E-3AD359BD2B66}"/>
                </c:ext>
              </c:extLst>
            </c:dLbl>
            <c:dLbl>
              <c:idx val="7"/>
              <c:layout>
                <c:manualLayout>
                  <c:x val="-8.8464566929133855E-3"/>
                  <c:y val="3.4767309258756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973-4573-8A2E-3AD359BD2B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'Ark2'!$E$6:$E$13</c:f>
              <c:strCache>
                <c:ptCount val="8"/>
                <c:pt idx="0">
                  <c:v>København</c:v>
                </c:pt>
                <c:pt idx="1">
                  <c:v>Frederiksberg</c:v>
                </c:pt>
                <c:pt idx="2">
                  <c:v>Københavns omegn</c:v>
                </c:pt>
                <c:pt idx="3">
                  <c:v>Aarhus</c:v>
                </c:pt>
                <c:pt idx="4">
                  <c:v>Odense</c:v>
                </c:pt>
                <c:pt idx="5">
                  <c:v>Aalborg</c:v>
                </c:pt>
                <c:pt idx="6">
                  <c:v>Øvrige bykommuner</c:v>
                </c:pt>
                <c:pt idx="7">
                  <c:v>Landkommuner</c:v>
                </c:pt>
              </c:strCache>
            </c:strRef>
          </c:cat>
          <c:val>
            <c:numRef>
              <c:f>'Ark2'!$F$6:$F$13</c:f>
              <c:numCache>
                <c:formatCode>General</c:formatCode>
                <c:ptCount val="8"/>
                <c:pt idx="0" formatCode="#,##0">
                  <c:v>1572</c:v>
                </c:pt>
                <c:pt idx="1">
                  <c:v>139</c:v>
                </c:pt>
                <c:pt idx="2" formatCode="#,##0">
                  <c:v>1112</c:v>
                </c:pt>
                <c:pt idx="3">
                  <c:v>492</c:v>
                </c:pt>
                <c:pt idx="4">
                  <c:v>153</c:v>
                </c:pt>
                <c:pt idx="5">
                  <c:v>243</c:v>
                </c:pt>
                <c:pt idx="6" formatCode="#,##0">
                  <c:v>1406</c:v>
                </c:pt>
                <c:pt idx="7">
                  <c:v>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973-4573-8A2E-3AD359BD2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da-DK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B8190-3B91-4E7B-8634-E458355F2E20}" type="datetimeFigureOut">
              <a:rPr lang="da-DK" smtClean="0"/>
              <a:t>19-10-2026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50FAE-CBEA-4494-871D-803C25DC58A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4549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,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4">
            <a:extLst>
              <a:ext uri="{FF2B5EF4-FFF2-40B4-BE49-F238E27FC236}">
                <a16:creationId xmlns:a16="http://schemas.microsoft.com/office/drawing/2014/main" id="{A574F64C-61AD-3B43-8649-415A9EFFE6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2166" y="2881985"/>
            <a:ext cx="4635085" cy="30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dirty="0"/>
              <a:t>Navn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E2DAD5BF-2312-3D9A-E3B6-F32073DFFC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166" y="1972344"/>
            <a:ext cx="4585792" cy="5768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Titel</a:t>
            </a:r>
            <a:endParaRPr lang="en-GB" dirty="0"/>
          </a:p>
        </p:txBody>
      </p:sp>
      <p:sp>
        <p:nvSpPr>
          <p:cNvPr id="7" name="Pladsholder til tekst 4">
            <a:extLst>
              <a:ext uri="{FF2B5EF4-FFF2-40B4-BE49-F238E27FC236}">
                <a16:creationId xmlns:a16="http://schemas.microsoft.com/office/drawing/2014/main" id="{3DEBAA64-5B7A-21E9-57D5-A4766D9E49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166" y="3188368"/>
            <a:ext cx="4635085" cy="30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dirty="0"/>
              <a:t>Sted, dato</a:t>
            </a:r>
          </a:p>
        </p:txBody>
      </p:sp>
      <p:sp>
        <p:nvSpPr>
          <p:cNvPr id="10" name="Pladsholder til billede 8">
            <a:extLst>
              <a:ext uri="{FF2B5EF4-FFF2-40B4-BE49-F238E27FC236}">
                <a16:creationId xmlns:a16="http://schemas.microsoft.com/office/drawing/2014/main" id="{32CB5FC8-FFA5-02AC-7724-0501B1D361C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866775"/>
            <a:ext cx="5364163" cy="50339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grpSp>
        <p:nvGrpSpPr>
          <p:cNvPr id="9" name="Gruppe 8"/>
          <p:cNvGrpSpPr/>
          <p:nvPr userDrawn="1"/>
        </p:nvGrpSpPr>
        <p:grpSpPr>
          <a:xfrm>
            <a:off x="-2458000" y="866775"/>
            <a:ext cx="2160000" cy="4320000"/>
            <a:chOff x="-2272805" y="-11575"/>
            <a:chExt cx="2160000" cy="4320000"/>
          </a:xfrm>
        </p:grpSpPr>
        <p:pic>
          <p:nvPicPr>
            <p:cNvPr id="11" name="Billed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2" name="Billed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3" name="Billed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4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5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6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7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B3861A70-D058-4B69-945F-BB7B89CFF3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36541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, lyst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372"/>
          <p:cNvSpPr>
            <a:spLocks noGrp="1"/>
          </p:cNvSpPr>
          <p:nvPr>
            <p:ph type="pic" idx="13" hasCustomPrompt="1"/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rtl="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da-DK" noProof="0" dirty="0"/>
              <a:t>Lyst billede til sort tekst</a:t>
            </a:r>
          </a:p>
        </p:txBody>
      </p:sp>
      <p:pic>
        <p:nvPicPr>
          <p:cNvPr id="8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8313" y="6005272"/>
            <a:ext cx="1078582" cy="739028"/>
          </a:xfrm>
          <a:prstGeom prst="rect">
            <a:avLst/>
          </a:prstGeom>
        </p:spPr>
      </p:pic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586" y="3822141"/>
            <a:ext cx="9353551" cy="72514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A574F64C-61AD-3B43-8649-415A9EFFE6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587" y="5179325"/>
            <a:ext cx="4635085" cy="8259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a-DK" dirty="0"/>
              <a:t>Navn, Sted, Dato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890587" y="1558131"/>
            <a:ext cx="9353551" cy="1728000"/>
          </a:xfrm>
          <a:prstGeom prst="rect">
            <a:avLst/>
          </a:prstGeom>
        </p:spPr>
        <p:txBody>
          <a:bodyPr anchor="b" anchorCtr="0"/>
          <a:lstStyle>
            <a:lvl1pPr>
              <a:defRPr sz="480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Titel</a:t>
            </a:r>
          </a:p>
        </p:txBody>
      </p:sp>
      <p:grpSp>
        <p:nvGrpSpPr>
          <p:cNvPr id="7" name="Gruppe 6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12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3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4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5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6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7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8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Rektangel 1">
            <a:extLst>
              <a:ext uri="{FF2B5EF4-FFF2-40B4-BE49-F238E27FC236}">
                <a16:creationId xmlns:a16="http://schemas.microsoft.com/office/drawing/2014/main" id="{466F6895-BB9E-F763-805C-87915C4052DA}"/>
              </a:ext>
            </a:extLst>
          </p:cNvPr>
          <p:cNvSpPr/>
          <p:nvPr userDrawn="1"/>
        </p:nvSpPr>
        <p:spPr>
          <a:xfrm>
            <a:off x="10784910" y="5878131"/>
            <a:ext cx="1407090" cy="979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92E1DD2-B39B-0372-2733-C5C14D2F35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77962" y="6148553"/>
            <a:ext cx="1195200" cy="576000"/>
          </a:xfr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900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, mørkt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37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204000" cy="6858000"/>
          </a:xfrm>
          <a:prstGeom prst="rect">
            <a:avLst/>
          </a:prstGeom>
          <a:solidFill>
            <a:schemeClr val="bg2"/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solidFill>
                  <a:srgbClr val="FFFFFF"/>
                </a:solidFill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Mørkt billede til hvid tekst</a:t>
            </a:r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586" y="3822141"/>
            <a:ext cx="9353551" cy="72514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574F64C-61AD-3B43-8649-415A9EFFE6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587" y="5567573"/>
            <a:ext cx="4635085" cy="6130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a-DK" dirty="0"/>
              <a:t>Navn, Sted, Dato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90587" y="1558131"/>
            <a:ext cx="9353551" cy="1728000"/>
          </a:xfrm>
          <a:prstGeom prst="rect">
            <a:avLst/>
          </a:prstGeom>
        </p:spPr>
        <p:txBody>
          <a:bodyPr anchor="b" anchorCtr="0"/>
          <a:lstStyle>
            <a:lvl1pPr>
              <a:defRPr sz="4800"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Titel</a:t>
            </a:r>
          </a:p>
        </p:txBody>
      </p:sp>
      <p:grpSp>
        <p:nvGrpSpPr>
          <p:cNvPr id="11" name="Gruppe 10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12" name="Billed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3" name="Billed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4" name="Billed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5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6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7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8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9B45FD60-688B-A16B-6519-7DB34D06BF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77962" y="6148553"/>
            <a:ext cx="1195200" cy="5760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1368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, rød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586" y="3822141"/>
            <a:ext cx="9353551" cy="59083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0587" y="1558131"/>
            <a:ext cx="9353551" cy="1728000"/>
          </a:xfrm>
          <a:prstGeom prst="rect">
            <a:avLst/>
          </a:prstGeom>
        </p:spPr>
        <p:txBody>
          <a:bodyPr anchor="b" anchorCtr="0"/>
          <a:lstStyle>
            <a:lvl1pPr>
              <a:defRPr sz="4800"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Titel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574F64C-61AD-3B43-8649-415A9EFFE6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587" y="5567573"/>
            <a:ext cx="4635085" cy="6130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a-DK" dirty="0"/>
              <a:t>Navn, Sted, Dato</a:t>
            </a:r>
          </a:p>
        </p:txBody>
      </p:sp>
    </p:spTree>
    <p:extLst>
      <p:ext uri="{BB962C8B-B14F-4D97-AF65-F5344CB8AC3E}">
        <p14:creationId xmlns:p14="http://schemas.microsoft.com/office/powerpoint/2010/main" val="399295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, blå">
    <p:bg>
      <p:bgPr>
        <a:solidFill>
          <a:srgbClr val="004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6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586" y="3822141"/>
            <a:ext cx="9353551" cy="72514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890587" y="1558131"/>
            <a:ext cx="9353551" cy="1728000"/>
          </a:xfrm>
          <a:prstGeom prst="rect">
            <a:avLst/>
          </a:prstGeom>
        </p:spPr>
        <p:txBody>
          <a:bodyPr anchor="b" anchorCtr="0"/>
          <a:lstStyle>
            <a:lvl1pPr>
              <a:defRPr sz="4800"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Titel</a:t>
            </a:r>
          </a:p>
        </p:txBody>
      </p:sp>
      <p:sp>
        <p:nvSpPr>
          <p:cNvPr id="2" name="Pladsholder til tekst 4">
            <a:extLst>
              <a:ext uri="{FF2B5EF4-FFF2-40B4-BE49-F238E27FC236}">
                <a16:creationId xmlns:a16="http://schemas.microsoft.com/office/drawing/2014/main" id="{0E190D5C-5E08-9E3A-E304-236B75C7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587" y="5567573"/>
            <a:ext cx="4635085" cy="6130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a-DK" dirty="0"/>
              <a:t>Navn, Sted, Dato</a:t>
            </a:r>
          </a:p>
        </p:txBody>
      </p:sp>
    </p:spTree>
    <p:extLst>
      <p:ext uri="{BB962C8B-B14F-4D97-AF65-F5344CB8AC3E}">
        <p14:creationId xmlns:p14="http://schemas.microsoft.com/office/powerpoint/2010/main" val="116731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, grø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6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586" y="3822141"/>
            <a:ext cx="9353551" cy="72514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890587" y="1558131"/>
            <a:ext cx="9353551" cy="1728000"/>
          </a:xfrm>
          <a:prstGeom prst="rect">
            <a:avLst/>
          </a:prstGeom>
        </p:spPr>
        <p:txBody>
          <a:bodyPr anchor="b" anchorCtr="0"/>
          <a:lstStyle>
            <a:lvl1pPr>
              <a:defRPr sz="4800"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Titel</a:t>
            </a:r>
          </a:p>
        </p:txBody>
      </p:sp>
      <p:sp>
        <p:nvSpPr>
          <p:cNvPr id="2" name="Pladsholder til tekst 4">
            <a:extLst>
              <a:ext uri="{FF2B5EF4-FFF2-40B4-BE49-F238E27FC236}">
                <a16:creationId xmlns:a16="http://schemas.microsoft.com/office/drawing/2014/main" id="{F8B6510C-5DCF-3FD0-9709-288831F27F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587" y="5567573"/>
            <a:ext cx="4635085" cy="6130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a-DK" dirty="0"/>
              <a:t>Navn, Sted, Dato</a:t>
            </a:r>
          </a:p>
        </p:txBody>
      </p:sp>
    </p:spTree>
    <p:extLst>
      <p:ext uri="{BB962C8B-B14F-4D97-AF65-F5344CB8AC3E}">
        <p14:creationId xmlns:p14="http://schemas.microsoft.com/office/powerpoint/2010/main" val="408224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,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399" y="1565248"/>
            <a:ext cx="1076040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600"/>
            </a:lvl2pPr>
            <a:lvl3pPr marL="635000" indent="0">
              <a:lnSpc>
                <a:spcPct val="100000"/>
              </a:lnSpc>
              <a:buNone/>
              <a:defRPr sz="14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1FA1FB-0AB3-4B22-CDFD-2A1029FD1A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61784" cy="576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GB" dirty="0"/>
          </a:p>
        </p:txBody>
      </p:sp>
      <p:sp>
        <p:nvSpPr>
          <p:cNvPr id="9" name="Pladsholder til tekst 5">
            <a:extLst>
              <a:ext uri="{FF2B5EF4-FFF2-40B4-BE49-F238E27FC236}">
                <a16:creationId xmlns:a16="http://schemas.microsoft.com/office/drawing/2014/main" id="{C5B5FA01-B925-FAB7-10E1-A4A1433896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58CE228-B451-42EE-88AF-685C7F449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1919771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, rø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399" y="1565248"/>
            <a:ext cx="1076040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600"/>
            </a:lvl2pPr>
            <a:lvl3pPr marL="635000" indent="0">
              <a:lnSpc>
                <a:spcPct val="100000"/>
              </a:lnSpc>
              <a:buNone/>
              <a:defRPr sz="14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pic>
        <p:nvPicPr>
          <p:cNvPr id="4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140B891-2650-537A-27DD-B25E4D6D05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61784" cy="576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GB" dirty="0"/>
          </a:p>
        </p:txBody>
      </p:sp>
      <p:sp>
        <p:nvSpPr>
          <p:cNvPr id="5" name="Pladsholder til tekst 5">
            <a:extLst>
              <a:ext uri="{FF2B5EF4-FFF2-40B4-BE49-F238E27FC236}">
                <a16:creationId xmlns:a16="http://schemas.microsoft.com/office/drawing/2014/main" id="{47AB5D0A-12FA-707B-349E-93FB006A27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</p:spTree>
    <p:extLst>
      <p:ext uri="{BB962C8B-B14F-4D97-AF65-F5344CB8AC3E}">
        <p14:creationId xmlns:p14="http://schemas.microsoft.com/office/powerpoint/2010/main" val="226572540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, blå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E12BF009-963C-76D7-6D47-D680D8C31B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399" y="1565248"/>
            <a:ext cx="1076040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600"/>
            </a:lvl2pPr>
            <a:lvl3pPr marL="635000" indent="0">
              <a:lnSpc>
                <a:spcPct val="100000"/>
              </a:lnSpc>
              <a:buNone/>
              <a:defRPr sz="14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BC0A7D13-B1FF-DC7E-53FD-19BBDB14A9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108" y="655609"/>
            <a:ext cx="10761784" cy="576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GB" dirty="0"/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CC6AF95A-460C-375F-0E34-1579063405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</p:spTree>
    <p:extLst>
      <p:ext uri="{BB962C8B-B14F-4D97-AF65-F5344CB8AC3E}">
        <p14:creationId xmlns:p14="http://schemas.microsoft.com/office/powerpoint/2010/main" val="191209855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, grø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78C9AFF5-3C5D-EC6F-4297-D8C2B0EFAE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399" y="1565248"/>
            <a:ext cx="1076040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600"/>
            </a:lvl2pPr>
            <a:lvl3pPr marL="635000" indent="0">
              <a:lnSpc>
                <a:spcPct val="100000"/>
              </a:lnSpc>
              <a:buNone/>
              <a:defRPr sz="14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7B1B2C9-013C-362D-86BF-F14B95F279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108" y="655609"/>
            <a:ext cx="10761784" cy="576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GB" dirty="0"/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2EFEB197-6143-0B23-7F41-C15AC164A6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</p:spTree>
    <p:extLst>
      <p:ext uri="{BB962C8B-B14F-4D97-AF65-F5344CB8AC3E}">
        <p14:creationId xmlns:p14="http://schemas.microsoft.com/office/powerpoint/2010/main" val="66438472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3558F5-EBAE-6648-ABED-DCED00FA234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6400" y="1565247"/>
            <a:ext cx="10744627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000000"/>
                </a:solidFill>
              </a:defRPr>
            </a:lvl1pPr>
            <a:lvl2pPr marL="317500" indent="0">
              <a:lnSpc>
                <a:spcPct val="100000"/>
              </a:lnSpc>
              <a:buNone/>
              <a:defRPr sz="1800"/>
            </a:lvl2pPr>
            <a:lvl3pPr marL="635000" indent="0">
              <a:lnSpc>
                <a:spcPct val="100000"/>
              </a:lnSpc>
              <a:buNone/>
              <a:defRPr sz="18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dirty="0"/>
              <a:t>Tekst</a:t>
            </a:r>
          </a:p>
        </p:txBody>
      </p:sp>
      <p:grpSp>
        <p:nvGrpSpPr>
          <p:cNvPr id="5" name="Gruppe 4"/>
          <p:cNvGrpSpPr/>
          <p:nvPr userDrawn="1"/>
        </p:nvGrpSpPr>
        <p:grpSpPr>
          <a:xfrm>
            <a:off x="-2585321" y="655609"/>
            <a:ext cx="2160000" cy="4320000"/>
            <a:chOff x="-2272805" y="-11575"/>
            <a:chExt cx="2160000" cy="4320000"/>
          </a:xfrm>
        </p:grpSpPr>
        <p:pic>
          <p:nvPicPr>
            <p:cNvPr id="7" name="Billed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8" name="Billed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0" name="Billed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4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1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2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3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14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44725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A323EFB0-8AD4-EE30-8EF6-1D3D347AE6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655158-0920-4F74-B298-976E79417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8206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V-punktopstilling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5A10D5FA-E346-67ED-328D-AE1603A7F6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603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920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6E18D1A8-023A-45A8-5FC3-68AAC943CBA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82689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/>
            </a:lvl2pPr>
            <a:lvl3pPr marL="635000" indent="0">
              <a:lnSpc>
                <a:spcPct val="100000"/>
              </a:lnSpc>
              <a:buNone/>
              <a:defRPr sz="18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6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13F315CB-C4D1-8F01-A155-7B407C7C67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8" name="Gruppe 7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9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0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1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2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3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4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5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FF814795-BD81-4649-A321-C5811130A6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5879974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sort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2EFC7BB6-9278-46D3-84A7-346EDA7CB3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400" y="1565248"/>
            <a:ext cx="10744726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603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920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2F34172-C541-1918-10DF-36AEB2AF39FF}"/>
              </a:ext>
            </a:extLst>
          </p:cNvPr>
          <p:cNvSpPr txBox="1"/>
          <p:nvPr userDrawn="1"/>
        </p:nvSpPr>
        <p:spPr>
          <a:xfrm>
            <a:off x="-2280213" y="1565248"/>
            <a:ext cx="1800000" cy="2160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t">
            <a:noAutofit/>
          </a:bodyPr>
          <a:lstStyle/>
          <a:p>
            <a:pPr marL="0" marR="0" indent="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11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Den optimale punktopstilling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Højst 6 punkter pr. slide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a-DK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Højst 2 linjer pr. punkt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Fremhæv vigtige ord med </a:t>
            </a:r>
            <a:r>
              <a:rPr lang="da-DK" sz="1100" dirty="0">
                <a:solidFill>
                  <a:schemeClr val="accent1"/>
                </a:solidFill>
                <a:latin typeface="+mn-lt"/>
                <a:ea typeface="Inter" panose="020B0502030000000004" pitchFamily="34" charset="0"/>
              </a:rPr>
              <a:t>VIVE-rød </a:t>
            </a: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– ikke med </a:t>
            </a:r>
            <a:r>
              <a:rPr lang="da-DK" sz="1100" b="1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fed</a:t>
            </a:r>
            <a:endParaRPr kumimoji="0" lang="da-DK" sz="11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Inter" panose="020B0502030000000004" pitchFamily="34" charset="0"/>
              <a:sym typeface="Inter"/>
            </a:endParaRPr>
          </a:p>
        </p:txBody>
      </p:sp>
      <p:sp>
        <p:nvSpPr>
          <p:cNvPr id="8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44726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5" name="Pladsholder til tekst 5">
            <a:extLst>
              <a:ext uri="{FF2B5EF4-FFF2-40B4-BE49-F238E27FC236}">
                <a16:creationId xmlns:a16="http://schemas.microsoft.com/office/drawing/2014/main" id="{D5D3ACF1-4B05-91C5-BB67-16F5C3A86B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AECA32D-6C9C-4A04-9F98-DA73399D7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5713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rødt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400" y="1565247"/>
            <a:ext cx="10733003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603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63500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9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 baseline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</a:t>
            </a:r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DB30FDB0-8340-3156-5754-0BD39935FB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52F34172-C541-1918-10DF-36AEB2AF39FF}"/>
              </a:ext>
            </a:extLst>
          </p:cNvPr>
          <p:cNvSpPr txBox="1"/>
          <p:nvPr userDrawn="1"/>
        </p:nvSpPr>
        <p:spPr>
          <a:xfrm>
            <a:off x="-2280213" y="1565248"/>
            <a:ext cx="1800000" cy="2160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t">
            <a:noAutofit/>
          </a:bodyPr>
          <a:lstStyle/>
          <a:p>
            <a:pPr marL="0" marR="0" indent="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11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Den optimale punktopstilling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Højst 6 punkter pr. slide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a-DK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Højst 2 linjer pr. punkt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Fremhæv vigtige ord med </a:t>
            </a:r>
            <a:r>
              <a:rPr lang="da-DK" sz="1100" dirty="0">
                <a:solidFill>
                  <a:schemeClr val="accent1"/>
                </a:solidFill>
                <a:latin typeface="+mn-lt"/>
                <a:ea typeface="Inter" panose="020B0502030000000004" pitchFamily="34" charset="0"/>
              </a:rPr>
              <a:t>VIVE-rød </a:t>
            </a: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– ikke med </a:t>
            </a:r>
            <a:r>
              <a:rPr lang="da-DK" sz="1100" b="1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fed</a:t>
            </a:r>
            <a:endParaRPr kumimoji="0" lang="da-DK" sz="11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Inter" panose="020B0502030000000004" pitchFamily="34" charset="0"/>
              <a:sym typeface="Inter"/>
            </a:endParaRP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6B9A4545-BC34-4430-BB11-DCC65F57AF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78708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alm. punktopstilling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5A10D5FA-E346-67ED-328D-AE1603A7F6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603250" indent="-285750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920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6E18D1A8-023A-45A8-5FC3-68AAC943CBA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82689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/>
            </a:lvl2pPr>
            <a:lvl3pPr marL="635000" indent="0">
              <a:lnSpc>
                <a:spcPct val="100000"/>
              </a:lnSpc>
              <a:buNone/>
              <a:defRPr sz="18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6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13F315CB-C4D1-8F01-A155-7B407C7C67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8" name="Gruppe 7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9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0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1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2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3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4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5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FF814795-BD81-4649-A321-C5811130A6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3035933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alm. punktopstill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400" y="1565247"/>
            <a:ext cx="10733003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603250" indent="-28575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63500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9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 baseline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</a:t>
            </a:r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DB30FDB0-8340-3156-5754-0BD39935FB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52F34172-C541-1918-10DF-36AEB2AF39FF}"/>
              </a:ext>
            </a:extLst>
          </p:cNvPr>
          <p:cNvSpPr txBox="1"/>
          <p:nvPr userDrawn="1"/>
        </p:nvSpPr>
        <p:spPr>
          <a:xfrm>
            <a:off x="-2280213" y="1565248"/>
            <a:ext cx="1800000" cy="2160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t">
            <a:noAutofit/>
          </a:bodyPr>
          <a:lstStyle/>
          <a:p>
            <a:pPr marL="0" marR="0" indent="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11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Den optimale punktopstilling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Højst 6 punkter pr. slide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a-DK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Højst 2 linjer pr. punkt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Fremhæv vigtige ord med </a:t>
            </a:r>
            <a:r>
              <a:rPr lang="da-DK" sz="1100" dirty="0">
                <a:solidFill>
                  <a:schemeClr val="accent1"/>
                </a:solidFill>
                <a:latin typeface="+mn-lt"/>
                <a:ea typeface="Inter" panose="020B0502030000000004" pitchFamily="34" charset="0"/>
              </a:rPr>
              <a:t>VIVE-rød </a:t>
            </a: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– ikke med </a:t>
            </a:r>
            <a:r>
              <a:rPr lang="da-DK" sz="1100" b="1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fed</a:t>
            </a:r>
            <a:endParaRPr kumimoji="0" lang="da-DK" sz="11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Inter" panose="020B0502030000000004" pitchFamily="34" charset="0"/>
              <a:sym typeface="Inter"/>
            </a:endParaRP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6B9A4545-BC34-4430-BB11-DCC65F57AF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2075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>
            <a:spLocks noGrp="1"/>
          </p:cNvSpPr>
          <p:nvPr>
            <p:ph type="pic" idx="13" hasCustomPrompt="1"/>
          </p:nvPr>
        </p:nvSpPr>
        <p:spPr>
          <a:xfrm>
            <a:off x="2382" y="0"/>
            <a:ext cx="12187188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solidFill>
                  <a:srgbClr val="000000"/>
                </a:solidFill>
                <a:latin typeface="Segoe UI" panose="020B0502040204020203" pitchFamily="34" charset="0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pic>
        <p:nvPicPr>
          <p:cNvPr id="16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8050020E-AD2A-BE19-9472-C569AA554A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17" name="Gruppe 16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18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9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0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1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2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3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4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254F5B15-305C-480C-9F8A-E36943CDD22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67612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+ tekst, rød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6093598" y="0"/>
            <a:ext cx="60984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FontTx/>
              <a:buNone/>
              <a:defRPr b="0" i="0" baseline="0">
                <a:solidFill>
                  <a:srgbClr val="000000"/>
                </a:solidFill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82BECF1A-E566-764A-8530-25CC511C9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1566000"/>
            <a:ext cx="4623604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16400" y="655610"/>
            <a:ext cx="4623604" cy="5669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20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14" name="Pladsholder til tekst 5">
            <a:extLst>
              <a:ext uri="{FF2B5EF4-FFF2-40B4-BE49-F238E27FC236}">
                <a16:creationId xmlns:a16="http://schemas.microsoft.com/office/drawing/2014/main" id="{FAEEFF3C-230B-D03D-C500-852407301E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8" name="Gruppe 27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9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30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31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32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3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34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35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9149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+ tekst, blå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6093598" y="0"/>
            <a:ext cx="60984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FontTx/>
              <a:buNone/>
              <a:defRPr b="0" i="0" baseline="0"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pic>
        <p:nvPicPr>
          <p:cNvPr id="20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1712A58B-F3A4-7422-7827-29077F237C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1566000"/>
            <a:ext cx="4623604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4D053A4-3CE6-BA48-E81C-A98FBCAB33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6400" y="655610"/>
            <a:ext cx="4623604" cy="5669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13" name="Pladsholder til tekst 5">
            <a:extLst>
              <a:ext uri="{FF2B5EF4-FFF2-40B4-BE49-F238E27FC236}">
                <a16:creationId xmlns:a16="http://schemas.microsoft.com/office/drawing/2014/main" id="{BEA80393-EFF2-79D1-285E-188A4AE256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2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3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4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5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6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7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8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2419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+ tekst, grø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6093598" y="0"/>
            <a:ext cx="60984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FontTx/>
              <a:buNone/>
              <a:defRPr b="0" i="0" baseline="0"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pic>
        <p:nvPicPr>
          <p:cNvPr id="20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5587D8D3-8365-BA81-4B28-9E896741A1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1566000"/>
            <a:ext cx="4623604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E2EE73D1-7019-624F-525C-06BAC26D06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6400" y="655610"/>
            <a:ext cx="4623604" cy="5669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13" name="Pladsholder til tekst 5">
            <a:extLst>
              <a:ext uri="{FF2B5EF4-FFF2-40B4-BE49-F238E27FC236}">
                <a16:creationId xmlns:a16="http://schemas.microsoft.com/office/drawing/2014/main" id="{CC169BD7-DD4F-76EA-4907-14AEBB48D9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2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3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4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5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6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7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8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3073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+ tekst,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2167" y="2254399"/>
            <a:ext cx="4138924" cy="3890762"/>
          </a:xfrm>
          <a:prstGeom prst="rect">
            <a:avLst/>
          </a:prstGeom>
        </p:spPr>
        <p:txBody>
          <a:bodyPr lIns="50400" tIns="50400" rIns="5040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latin typeface="+mn-lt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9" name="Shape 1032"/>
          <p:cNvSpPr txBox="1">
            <a:spLocks/>
          </p:cNvSpPr>
          <p:nvPr userDrawn="1"/>
        </p:nvSpPr>
        <p:spPr>
          <a:xfrm>
            <a:off x="732166" y="1012923"/>
            <a:ext cx="4572679" cy="9096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+mj-lt"/>
                <a:ea typeface="Inter" panose="020B0502030000000004" pitchFamily="34" charset="0"/>
                <a:cs typeface="+mj-cs"/>
              </a:defRPr>
            </a:lvl1pPr>
          </a:lstStyle>
          <a:p>
            <a:r>
              <a:rPr lang="da-DK" dirty="0"/>
              <a:t>Overskrift	</a:t>
            </a:r>
          </a:p>
        </p:txBody>
      </p:sp>
      <p:sp>
        <p:nvSpPr>
          <p:cNvPr id="23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24747" y="1566000"/>
            <a:ext cx="4640422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5" name="Shape 94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098400" cy="68579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772B39-CAE1-110F-EFD8-65159B96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4746" y="655609"/>
            <a:ext cx="4652145" cy="576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GB" dirty="0"/>
          </a:p>
        </p:txBody>
      </p:sp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465A5E6F-6D07-D57E-EFE3-A141D709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24745" y="6471911"/>
            <a:ext cx="3834903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0" name="Gruppe 19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1" name="Billed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2" name="Billed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4" name="Billed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6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7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8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9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0305238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, 2 spalter, rød/hvid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6093598" y="0"/>
            <a:ext cx="60984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82BECF1A-E566-764A-8530-25CC511C9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167" y="1566000"/>
            <a:ext cx="4623604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32166" y="655200"/>
            <a:ext cx="4623604" cy="5669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20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1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24747" y="1566000"/>
            <a:ext cx="4640422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09F8EA-99F0-3886-974C-8FECA4305B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4746" y="655200"/>
            <a:ext cx="4635087" cy="5907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300" b="1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Overskrift</a:t>
            </a:r>
          </a:p>
        </p:txBody>
      </p:sp>
      <p:sp>
        <p:nvSpPr>
          <p:cNvPr id="19" name="Pladsholder til tekst 5">
            <a:extLst>
              <a:ext uri="{FF2B5EF4-FFF2-40B4-BE49-F238E27FC236}">
                <a16:creationId xmlns:a16="http://schemas.microsoft.com/office/drawing/2014/main" id="{22133C52-1501-2D30-8671-2A3A5CD888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2" name="Gruppe 21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3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4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5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6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7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8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9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00438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3 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C5A31D1E-1397-A742-925B-9594E1168C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2654860"/>
            <a:ext cx="3157544" cy="317941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/>
            </a:lvl2pPr>
            <a:lvl3pPr marL="635000" indent="0">
              <a:buFontTx/>
              <a:buNone/>
              <a:defRPr sz="1000"/>
            </a:lvl3pPr>
            <a:lvl4pPr marL="952500" indent="0">
              <a:buFontTx/>
              <a:buNone/>
              <a:defRPr sz="1000"/>
            </a:lvl4pPr>
            <a:lvl5pPr marL="1270000" indent="0">
              <a:buFontTx/>
              <a:buNone/>
              <a:defRPr sz="10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39CF3494-CFDB-9A4C-AA65-419FFD80179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19896" y="2654860"/>
            <a:ext cx="3157544" cy="317941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/>
            </a:lvl2pPr>
            <a:lvl3pPr marL="635000" indent="0">
              <a:buFontTx/>
              <a:buNone/>
              <a:defRPr sz="1000"/>
            </a:lvl3pPr>
            <a:lvl4pPr marL="952500" indent="0">
              <a:buFontTx/>
              <a:buNone/>
              <a:defRPr sz="1000"/>
            </a:lvl4pPr>
            <a:lvl5pPr marL="1270000" indent="0">
              <a:buFontTx/>
              <a:buNone/>
              <a:defRPr sz="10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00DE92BF-5DE6-9A42-B001-5C17881AD8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07625" y="2654860"/>
            <a:ext cx="3157544" cy="31794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/>
            </a:lvl2pPr>
            <a:lvl3pPr marL="635000" indent="0">
              <a:buFontTx/>
              <a:buNone/>
              <a:defRPr sz="1000"/>
            </a:lvl3pPr>
            <a:lvl4pPr marL="952500" indent="0">
              <a:buFontTx/>
              <a:buNone/>
              <a:defRPr sz="1000"/>
            </a:lvl4pPr>
            <a:lvl5pPr marL="1270000" indent="0">
              <a:buFontTx/>
              <a:buNone/>
              <a:defRPr sz="10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3" name="Pladsholder til tekst 7">
            <a:extLst>
              <a:ext uri="{FF2B5EF4-FFF2-40B4-BE49-F238E27FC236}">
                <a16:creationId xmlns:a16="http://schemas.microsoft.com/office/drawing/2014/main" id="{EE213B68-C58B-8F4C-82A2-9DFD24642EB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07625" y="1566000"/>
            <a:ext cx="3157544" cy="9839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6000" b="1" spc="-150">
                <a:solidFill>
                  <a:srgbClr val="BF1D3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317500" indent="0">
              <a:buNone/>
              <a:defRPr sz="2300" b="1"/>
            </a:lvl2pPr>
            <a:lvl3pPr marL="635000" indent="0">
              <a:buNone/>
              <a:defRPr sz="2300" b="1"/>
            </a:lvl3pPr>
            <a:lvl4pPr marL="952500" indent="0">
              <a:buNone/>
              <a:defRPr sz="2300" b="1"/>
            </a:lvl4pPr>
            <a:lvl5pPr marL="1270000" indent="0">
              <a:buNone/>
              <a:defRPr sz="2300" b="1"/>
            </a:lvl5pPr>
          </a:lstStyle>
          <a:p>
            <a:pPr lvl="0"/>
            <a:r>
              <a:rPr lang="da-DK" noProof="0" dirty="0"/>
              <a:t>Tal</a:t>
            </a:r>
          </a:p>
        </p:txBody>
      </p:sp>
      <p:sp>
        <p:nvSpPr>
          <p:cNvPr id="14" name="Pladsholder til tekst 7">
            <a:extLst>
              <a:ext uri="{FF2B5EF4-FFF2-40B4-BE49-F238E27FC236}">
                <a16:creationId xmlns:a16="http://schemas.microsoft.com/office/drawing/2014/main" id="{EE213B68-C58B-8F4C-82A2-9DFD24642E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6400" y="1566000"/>
            <a:ext cx="3157544" cy="9839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6000" b="1" spc="-150">
                <a:solidFill>
                  <a:srgbClr val="BF1D3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317500" indent="0">
              <a:buNone/>
              <a:defRPr sz="2300" b="1"/>
            </a:lvl2pPr>
            <a:lvl3pPr marL="635000" indent="0">
              <a:buNone/>
              <a:defRPr sz="2300" b="1"/>
            </a:lvl3pPr>
            <a:lvl4pPr marL="952500" indent="0">
              <a:buNone/>
              <a:defRPr sz="2300" b="1"/>
            </a:lvl4pPr>
            <a:lvl5pPr marL="1270000" indent="0">
              <a:buNone/>
              <a:defRPr sz="2300" b="1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5" name="Pladsholder til tekst 7">
            <a:extLst>
              <a:ext uri="{FF2B5EF4-FFF2-40B4-BE49-F238E27FC236}">
                <a16:creationId xmlns:a16="http://schemas.microsoft.com/office/drawing/2014/main" id="{EE213B68-C58B-8F4C-82A2-9DFD24642EB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19896" y="1566000"/>
            <a:ext cx="3157544" cy="9839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6000" b="1" spc="-150">
                <a:solidFill>
                  <a:srgbClr val="BF1D3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317500" indent="0">
              <a:buNone/>
              <a:defRPr sz="2300" b="1"/>
            </a:lvl2pPr>
            <a:lvl3pPr marL="635000" indent="0">
              <a:buNone/>
              <a:defRPr sz="2300" b="1"/>
            </a:lvl3pPr>
            <a:lvl4pPr marL="952500" indent="0">
              <a:buNone/>
              <a:defRPr sz="2300" b="1"/>
            </a:lvl4pPr>
            <a:lvl5pPr marL="1270000" indent="0">
              <a:buNone/>
              <a:defRPr sz="2300" b="1"/>
            </a:lvl5pPr>
          </a:lstStyle>
          <a:p>
            <a:pPr lvl="0"/>
            <a:r>
              <a:rPr lang="da-DK" noProof="0" dirty="0"/>
              <a:t>Tal</a:t>
            </a:r>
          </a:p>
        </p:txBody>
      </p:sp>
      <p:sp>
        <p:nvSpPr>
          <p:cNvPr id="12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10"/>
            <a:ext cx="10733003" cy="56690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944913AE-2BA4-AB4E-1460-ED200E6FA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3E1DDD6C-E87B-42D6-AFFB-C49622B3960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9973434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billede b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732166" y="655610"/>
            <a:ext cx="10733003" cy="560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2166" y="1566000"/>
            <a:ext cx="10733003" cy="234676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600"/>
            </a:lvl2pPr>
            <a:lvl3pPr marL="635000" indent="0">
              <a:lnSpc>
                <a:spcPct val="100000"/>
              </a:lnSpc>
              <a:buNone/>
              <a:defRPr sz="14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4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1" y="4574192"/>
            <a:ext cx="12192100" cy="22838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solidFill>
                  <a:srgbClr val="000000"/>
                </a:solidFill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pic>
        <p:nvPicPr>
          <p:cNvPr id="5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CB2BEB12-F887-0D6A-0A16-9E428F5F2B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166" y="4078796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7" name="Gruppe 6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8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9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0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1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2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3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4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6059123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, tekst og billed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1" y="-17631"/>
            <a:ext cx="12192100" cy="22838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solidFill>
                  <a:srgbClr val="000000"/>
                </a:solidFill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32167" y="2662659"/>
            <a:ext cx="4680007" cy="31575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22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38523" y="2662660"/>
            <a:ext cx="5320859" cy="315757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pic>
        <p:nvPicPr>
          <p:cNvPr id="18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4" name="Pladsholder til tekst 5">
            <a:extLst>
              <a:ext uri="{FF2B5EF4-FFF2-40B4-BE49-F238E27FC236}">
                <a16:creationId xmlns:a16="http://schemas.microsoft.com/office/drawing/2014/main" id="{997B3615-27E1-343C-B837-D5DC267A67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19" name="Gruppe 18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0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1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3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4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5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6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7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549B79F5-38F5-4335-B581-1FBCDF6CC2C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948091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2167" y="1565999"/>
            <a:ext cx="4138924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0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4258" y="1566000"/>
            <a:ext cx="4689987" cy="3024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i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1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99747" y="4751559"/>
            <a:ext cx="3274498" cy="108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23" name="Billede 6">
            <a:extLst>
              <a:ext uri="{FF2B5EF4-FFF2-40B4-BE49-F238E27FC236}">
                <a16:creationId xmlns:a16="http://schemas.microsoft.com/office/drawing/2014/main" id="{A6EED5D5-937D-BD6F-54FF-21EAA356F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78648" y="655609"/>
            <a:ext cx="773696" cy="590608"/>
          </a:xfrm>
          <a:prstGeom prst="rect">
            <a:avLst/>
          </a:prstGeom>
        </p:spPr>
      </p:pic>
      <p:sp>
        <p:nvSpPr>
          <p:cNvPr id="27" name="Shape 1032"/>
          <p:cNvSpPr>
            <a:spLocks noGrp="1"/>
          </p:cNvSpPr>
          <p:nvPr>
            <p:ph type="title" hasCustomPrompt="1"/>
          </p:nvPr>
        </p:nvSpPr>
        <p:spPr>
          <a:xfrm>
            <a:off x="732166" y="655610"/>
            <a:ext cx="4138925" cy="59060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E9FE55EF-8AB8-3A74-17E1-0C9FE8C324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2" name="Gruppe 21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4" name="Billed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5" name="Billed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6" name="Billed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8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9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30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31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A36F9454-C051-445A-B771-46F8B0B5FE1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327484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it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4258" y="1566000"/>
            <a:ext cx="4689987" cy="3024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i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1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99747" y="4751559"/>
            <a:ext cx="3274498" cy="108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23" name="Billede 6">
            <a:extLst>
              <a:ext uri="{FF2B5EF4-FFF2-40B4-BE49-F238E27FC236}">
                <a16:creationId xmlns:a16="http://schemas.microsoft.com/office/drawing/2014/main" id="{A6EED5D5-937D-BD6F-54FF-21EAA356F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78648" y="655609"/>
            <a:ext cx="773696" cy="590608"/>
          </a:xfrm>
          <a:prstGeom prst="rect">
            <a:avLst/>
          </a:prstGeom>
        </p:spPr>
      </p:pic>
      <p:sp>
        <p:nvSpPr>
          <p:cNvPr id="22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7777" y="1566000"/>
            <a:ext cx="4689987" cy="3024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i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4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53266" y="4751559"/>
            <a:ext cx="3274498" cy="108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25" name="Billede 6">
            <a:extLst>
              <a:ext uri="{FF2B5EF4-FFF2-40B4-BE49-F238E27FC236}">
                <a16:creationId xmlns:a16="http://schemas.microsoft.com/office/drawing/2014/main" id="{A6EED5D5-937D-BD6F-54FF-21EAA356F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167" y="655609"/>
            <a:ext cx="773696" cy="590608"/>
          </a:xfrm>
          <a:prstGeom prst="rect">
            <a:avLst/>
          </a:prstGeom>
        </p:spPr>
      </p:pic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F1A568E7-FB57-FE6A-1669-A619F1E5CE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6" name="Gruppe 25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7" name="Billed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8" name="Billed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9" name="Billed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30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1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32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33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831EFCC4-B4D7-4863-A874-3D860094802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26395523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titel og tekst, rød/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2167" y="2254399"/>
            <a:ext cx="4138924" cy="3890762"/>
          </a:xfrm>
          <a:prstGeom prst="rect">
            <a:avLst/>
          </a:prstGeom>
        </p:spPr>
        <p:txBody>
          <a:bodyPr lIns="50400" tIns="50400" rIns="5040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latin typeface="+mn-lt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9" name="Shape 1032"/>
          <p:cNvSpPr txBox="1">
            <a:spLocks/>
          </p:cNvSpPr>
          <p:nvPr userDrawn="1"/>
        </p:nvSpPr>
        <p:spPr>
          <a:xfrm>
            <a:off x="732166" y="1012923"/>
            <a:ext cx="4572679" cy="9096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+mj-lt"/>
                <a:ea typeface="Inter" panose="020B0502030000000004" pitchFamily="34" charset="0"/>
                <a:cs typeface="+mj-cs"/>
              </a:defRPr>
            </a:lvl1pPr>
          </a:lstStyle>
          <a:p>
            <a:r>
              <a:rPr lang="da-DK" dirty="0"/>
              <a:t>Overskrift	</a:t>
            </a:r>
          </a:p>
        </p:txBody>
      </p:sp>
      <p:sp>
        <p:nvSpPr>
          <p:cNvPr id="20" name="Rektangel 1">
            <a:extLst>
              <a:ext uri="{FF2B5EF4-FFF2-40B4-BE49-F238E27FC236}">
                <a16:creationId xmlns:a16="http://schemas.microsoft.com/office/drawing/2014/main" id="{FDD18D72-C323-DAE9-0E24-20A584028878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Billede 7">
            <a:extLst>
              <a:ext uri="{FF2B5EF4-FFF2-40B4-BE49-F238E27FC236}">
                <a16:creationId xmlns:a16="http://schemas.microsoft.com/office/drawing/2014/main" id="{7C835D2C-11E7-652C-0D13-1AA849EC82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6298" y="655609"/>
            <a:ext cx="784754" cy="599049"/>
          </a:xfrm>
          <a:prstGeom prst="rect">
            <a:avLst/>
          </a:prstGeom>
        </p:spPr>
      </p:pic>
      <p:sp>
        <p:nvSpPr>
          <p:cNvPr id="27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9200" y="1566000"/>
            <a:ext cx="4012937" cy="3348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i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8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7397" y="5065413"/>
            <a:ext cx="2644740" cy="69451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0" spc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5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24747" y="1566000"/>
            <a:ext cx="4640422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1F20D6AB-6131-9B92-39E0-A0FD51E959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4746" y="631761"/>
            <a:ext cx="4635087" cy="5907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300" b="1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Overskrift</a:t>
            </a:r>
          </a:p>
        </p:txBody>
      </p:sp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9AE3A375-81BD-DB70-62E7-2E3963D105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400" y="6472520"/>
            <a:ext cx="4588445" cy="172537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4" name="Billed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6" name="Billed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9" name="Billed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30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1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32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33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7627521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7777" y="1566000"/>
            <a:ext cx="10136468" cy="33629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i="1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1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99747" y="5089666"/>
            <a:ext cx="3274498" cy="8481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0" spc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23" name="Billede 6">
            <a:extLst>
              <a:ext uri="{FF2B5EF4-FFF2-40B4-BE49-F238E27FC236}">
                <a16:creationId xmlns:a16="http://schemas.microsoft.com/office/drawing/2014/main" id="{A6EED5D5-937D-BD6F-54FF-21EAA356F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167" y="655609"/>
            <a:ext cx="773696" cy="590608"/>
          </a:xfrm>
          <a:prstGeom prst="rect">
            <a:avLst/>
          </a:prstGeom>
        </p:spPr>
      </p:pic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4841E11C-548F-26E3-978F-15BDE04BBF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19" name="Gruppe 18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2" name="Billed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4" name="Billed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5" name="Billed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6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7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8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9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66162025-853C-4E00-BB1B-C4BB2B98C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965625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strebillede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diagram 2">
            <a:extLst>
              <a:ext uri="{FF2B5EF4-FFF2-40B4-BE49-F238E27FC236}">
                <a16:creationId xmlns:a16="http://schemas.microsoft.com/office/drawing/2014/main" id="{623B87F2-CF2D-4440-80E0-47E2F956761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824747" y="1566000"/>
            <a:ext cx="4640422" cy="4284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da-DK"/>
              <a:t>Klik på ikonet for at tilføje et diagram</a:t>
            </a:r>
            <a:endParaRPr lang="da-DK" dirty="0"/>
          </a:p>
        </p:txBody>
      </p:sp>
      <p:sp>
        <p:nvSpPr>
          <p:cNvPr id="21" name="Shape 94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098400" cy="68579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solidFill>
                  <a:srgbClr val="000000"/>
                </a:solidFill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7BA6915D-EABB-789A-6D09-0311652F60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4746" y="655200"/>
            <a:ext cx="4635087" cy="5907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300" b="1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Overskrift</a:t>
            </a:r>
          </a:p>
        </p:txBody>
      </p:sp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F6A3DB1B-6832-EFD1-6F80-0DB6DE4515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24745" y="6471911"/>
            <a:ext cx="3834903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19" name="Gruppe 18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2" name="Billed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3" name="Billed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4" name="Billed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5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6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7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8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893893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diagram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gram 2">
            <a:extLst>
              <a:ext uri="{FF2B5EF4-FFF2-40B4-BE49-F238E27FC236}">
                <a16:creationId xmlns:a16="http://schemas.microsoft.com/office/drawing/2014/main" id="{6D19D23E-E365-DD47-8C2E-349616675CC8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439946" y="655200"/>
            <a:ext cx="5037680" cy="51948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da-DK"/>
              <a:t>Klik på ikonet for at tilføje et diagram</a:t>
            </a:r>
            <a:endParaRPr lang="da-DK" dirty="0"/>
          </a:p>
        </p:txBody>
      </p:sp>
      <p:sp>
        <p:nvSpPr>
          <p:cNvPr id="6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424" y="1566000"/>
            <a:ext cx="5019432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C8229BD-D607-FAF6-95FB-8206FCA214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2167" y="655200"/>
            <a:ext cx="5009689" cy="5907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300" b="1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Overskrift</a:t>
            </a:r>
          </a:p>
        </p:txBody>
      </p:sp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5097EE91-DCF5-CC16-3E5D-53CDCAE35B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D7A0758-4CA3-427F-9734-6673642D86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5166335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diagram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gram 2">
            <a:extLst>
              <a:ext uri="{FF2B5EF4-FFF2-40B4-BE49-F238E27FC236}">
                <a16:creationId xmlns:a16="http://schemas.microsoft.com/office/drawing/2014/main" id="{6D19D23E-E365-DD47-8C2E-349616675CC8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723226" y="655609"/>
            <a:ext cx="5018630" cy="51948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da-DK"/>
              <a:t>Klik på ikonet for at tilføje et diagram</a:t>
            </a:r>
            <a:endParaRPr lang="da-DK" dirty="0"/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39946" y="1566000"/>
            <a:ext cx="5019432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374B2F4F-CF7C-1BE3-E396-E1E05E81031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9946" y="655609"/>
            <a:ext cx="5009689" cy="5907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300" b="1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Overskrift</a:t>
            </a:r>
          </a:p>
        </p:txBody>
      </p:sp>
      <p:sp>
        <p:nvSpPr>
          <p:cNvPr id="5" name="Pladsholder til tekst 5">
            <a:extLst>
              <a:ext uri="{FF2B5EF4-FFF2-40B4-BE49-F238E27FC236}">
                <a16:creationId xmlns:a16="http://schemas.microsoft.com/office/drawing/2014/main" id="{05B494B4-019A-80D7-D28B-6F738551E8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84B866A3-4A4F-4CFD-8301-AEBB326C7E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4805373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medieklip 4">
            <a:extLst>
              <a:ext uri="{FF2B5EF4-FFF2-40B4-BE49-F238E27FC236}">
                <a16:creationId xmlns:a16="http://schemas.microsoft.com/office/drawing/2014/main" id="{7C2E937C-1254-8E89-5611-771A8B8FD5B9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732167" y="1566000"/>
            <a:ext cx="10735934" cy="428376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da-DK"/>
              <a:t>Klik på ikonet for at tilføje et medie</a:t>
            </a:r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F42E23-436C-86B5-12F0-52FC0B2BD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61784" cy="5768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video</a:t>
            </a:r>
            <a:endParaRPr lang="en-GB" dirty="0"/>
          </a:p>
        </p:txBody>
      </p:sp>
      <p:sp>
        <p:nvSpPr>
          <p:cNvPr id="4" name="Pladsholder til tekst 5">
            <a:extLst>
              <a:ext uri="{FF2B5EF4-FFF2-40B4-BE49-F238E27FC236}">
                <a16:creationId xmlns:a16="http://schemas.microsoft.com/office/drawing/2014/main" id="{262FFB61-0B3A-7F15-1DA0-703B80C44C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</p:spTree>
    <p:extLst>
      <p:ext uri="{BB962C8B-B14F-4D97-AF65-F5344CB8AC3E}">
        <p14:creationId xmlns:p14="http://schemas.microsoft.com/office/powerpoint/2010/main" val="3074091851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o tekst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5A10D5FA-E346-67ED-328D-AE1603A7F6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920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6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13F315CB-C4D1-8F01-A155-7B407C7C67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FDBDDE3-6A5D-AA4E-FC74-9030E9C4AE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66923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920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8AF3D09-9497-482B-BB46-04EE6710EA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01470368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EB7A14A7-52B7-42A2-AF1C-1F3E9CE4F2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01405140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ud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FDDD7F2-726F-1F75-89C4-6B854D7803C6}"/>
              </a:ext>
            </a:extLst>
          </p:cNvPr>
          <p:cNvSpPr/>
          <p:nvPr userDrawn="1"/>
        </p:nvSpPr>
        <p:spPr>
          <a:xfrm>
            <a:off x="10587789" y="5943600"/>
            <a:ext cx="1604211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2EB1AB9-518F-4DC1-A022-B1E4A28103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354951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02469C5-8AA0-0A97-97EA-17F4B5142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00" y="655609"/>
            <a:ext cx="10761784" cy="57684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Overskrift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6" name="Pladsholder til tekst 2">
            <a:extLst>
              <a:ext uri="{FF2B5EF4-FFF2-40B4-BE49-F238E27FC236}">
                <a16:creationId xmlns:a16="http://schemas.microsoft.com/office/drawing/2014/main" id="{4CE0944C-ED5D-9CCA-34C6-45A983DA4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6400" y="1565246"/>
            <a:ext cx="10761784" cy="428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8" name="Pladsholder til slidenummer 6">
            <a:extLst>
              <a:ext uri="{FF2B5EF4-FFF2-40B4-BE49-F238E27FC236}">
                <a16:creationId xmlns:a16="http://schemas.microsoft.com/office/drawing/2014/main" id="{30C000A6-2520-CD85-6D6F-E9E7498087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3124" y="6427593"/>
            <a:ext cx="29033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en-GB" sz="900" i="0" kern="1200" baseline="0" smtClean="0">
                <a:solidFill>
                  <a:schemeClr val="bg2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</a:lstStyle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164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54" r:id="rId3"/>
    <p:sldLayoutId id="2147483753" r:id="rId4"/>
    <p:sldLayoutId id="2147483751" r:id="rId5"/>
    <p:sldLayoutId id="2147483713" r:id="rId6"/>
    <p:sldLayoutId id="2147483729" r:id="rId7"/>
    <p:sldLayoutId id="2147483756" r:id="rId8"/>
    <p:sldLayoutId id="2147483757" r:id="rId9"/>
    <p:sldLayoutId id="2147483758" r:id="rId10"/>
    <p:sldLayoutId id="2147483727" r:id="rId11"/>
    <p:sldLayoutId id="2147483730" r:id="rId12"/>
    <p:sldLayoutId id="2147483695" r:id="rId13"/>
    <p:sldLayoutId id="2147483696" r:id="rId14"/>
    <p:sldLayoutId id="2147483764" r:id="rId15"/>
    <p:sldLayoutId id="2147483765" r:id="rId16"/>
    <p:sldLayoutId id="2147483714" r:id="rId17"/>
    <p:sldLayoutId id="2147483700" r:id="rId18"/>
    <p:sldLayoutId id="2147483731" r:id="rId19"/>
    <p:sldLayoutId id="2147483752" r:id="rId20"/>
    <p:sldLayoutId id="2147483738" r:id="rId21"/>
    <p:sldLayoutId id="2147483759" r:id="rId22"/>
    <p:sldLayoutId id="2147483732" r:id="rId23"/>
    <p:sldLayoutId id="2147483736" r:id="rId24"/>
    <p:sldLayoutId id="2147483709" r:id="rId25"/>
    <p:sldLayoutId id="2147483733" r:id="rId26"/>
    <p:sldLayoutId id="2147483760" r:id="rId27"/>
    <p:sldLayoutId id="2147483734" r:id="rId28"/>
    <p:sldLayoutId id="2147483735" r:id="rId29"/>
    <p:sldLayoutId id="2147483740" r:id="rId30"/>
    <p:sldLayoutId id="2147483745" r:id="rId31"/>
    <p:sldLayoutId id="2147483746" r:id="rId32"/>
    <p:sldLayoutId id="2147483750" r:id="rId33"/>
    <p:sldLayoutId id="2147483761" r:id="rId34"/>
    <p:sldLayoutId id="2147483762" r:id="rId35"/>
    <p:sldLayoutId id="2147483763" r:id="rId3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300" b="1" kern="1200">
          <a:solidFill>
            <a:srgbClr val="000000"/>
          </a:solidFill>
          <a:latin typeface="+mj-lt"/>
          <a:ea typeface="+mj-ea"/>
          <a:cs typeface="Segoe UI" panose="020B0502040204020203" pitchFamily="34" charset="0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Segoe UI" panose="020B0502040204020203" pitchFamily="34" charset="0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Segoe UI" panose="020B0502040204020203" pitchFamily="34" charset="0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034E9D23-E79A-03D9-B7DA-BA3A17557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a-DK" dirty="0"/>
              <a:t>Oplæg på Odenseseminaret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C3EDF4E-5FD0-429F-6703-89DC04A92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Kortlægning af hjemløshed 2026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0061D56-9051-0943-B33A-6AC7D382B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Lars Benjaminsen, 21. oktober, 2026</a:t>
            </a:r>
          </a:p>
        </p:txBody>
      </p:sp>
    </p:spTree>
    <p:extLst>
      <p:ext uri="{BB962C8B-B14F-4D97-AF65-F5344CB8AC3E}">
        <p14:creationId xmlns:p14="http://schemas.microsoft.com/office/powerpoint/2010/main" val="170659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31AC078-A265-F542-A21C-CF08CEBA6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Uændret omfang af hjemløsheden på landsplan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1DE33CB-73A6-51BC-F9A9-E7EB86331A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/>
              <a:t>Kilde: VIVE – Kortlægning af hjemløshed 2026</a:t>
            </a: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779018172"/>
              </p:ext>
            </p:extLst>
          </p:nvPr>
        </p:nvGraphicFramePr>
        <p:xfrm>
          <a:off x="715963" y="1565275"/>
          <a:ext cx="10745787" cy="4284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4990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Pladsholder til indhold 11">
            <a:extLst>
              <a:ext uri="{FF2B5EF4-FFF2-40B4-BE49-F238E27FC236}">
                <a16:creationId xmlns:a16="http://schemas.microsoft.com/office/drawing/2014/main" id="{1EC00F06-B0CF-0D0B-D930-017A8CE3A953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782431616"/>
              </p:ext>
            </p:extLst>
          </p:nvPr>
        </p:nvGraphicFramePr>
        <p:xfrm>
          <a:off x="716400" y="1358283"/>
          <a:ext cx="10877840" cy="4776184"/>
        </p:xfrm>
        <a:graphic>
          <a:graphicData uri="http://schemas.openxmlformats.org/drawingml/2006/table">
            <a:tbl>
              <a:tblPr firstRow="1" firstCol="1" bandRow="1"/>
              <a:tblGrid>
                <a:gridCol w="1751861">
                  <a:extLst>
                    <a:ext uri="{9D8B030D-6E8A-4147-A177-3AD203B41FA5}">
                      <a16:colId xmlns:a16="http://schemas.microsoft.com/office/drawing/2014/main" val="1763666191"/>
                    </a:ext>
                  </a:extLst>
                </a:gridCol>
                <a:gridCol w="1013266">
                  <a:extLst>
                    <a:ext uri="{9D8B030D-6E8A-4147-A177-3AD203B41FA5}">
                      <a16:colId xmlns:a16="http://schemas.microsoft.com/office/drawing/2014/main" val="3638695555"/>
                    </a:ext>
                  </a:extLst>
                </a:gridCol>
                <a:gridCol w="1014583">
                  <a:extLst>
                    <a:ext uri="{9D8B030D-6E8A-4147-A177-3AD203B41FA5}">
                      <a16:colId xmlns:a16="http://schemas.microsoft.com/office/drawing/2014/main" val="3388243395"/>
                    </a:ext>
                  </a:extLst>
                </a:gridCol>
                <a:gridCol w="1013266">
                  <a:extLst>
                    <a:ext uri="{9D8B030D-6E8A-4147-A177-3AD203B41FA5}">
                      <a16:colId xmlns:a16="http://schemas.microsoft.com/office/drawing/2014/main" val="2744356567"/>
                    </a:ext>
                  </a:extLst>
                </a:gridCol>
                <a:gridCol w="1014583">
                  <a:extLst>
                    <a:ext uri="{9D8B030D-6E8A-4147-A177-3AD203B41FA5}">
                      <a16:colId xmlns:a16="http://schemas.microsoft.com/office/drawing/2014/main" val="2192632021"/>
                    </a:ext>
                  </a:extLst>
                </a:gridCol>
                <a:gridCol w="1013266">
                  <a:extLst>
                    <a:ext uri="{9D8B030D-6E8A-4147-A177-3AD203B41FA5}">
                      <a16:colId xmlns:a16="http://schemas.microsoft.com/office/drawing/2014/main" val="2915948738"/>
                    </a:ext>
                  </a:extLst>
                </a:gridCol>
                <a:gridCol w="1014583">
                  <a:extLst>
                    <a:ext uri="{9D8B030D-6E8A-4147-A177-3AD203B41FA5}">
                      <a16:colId xmlns:a16="http://schemas.microsoft.com/office/drawing/2014/main" val="2586100517"/>
                    </a:ext>
                  </a:extLst>
                </a:gridCol>
                <a:gridCol w="1013266">
                  <a:extLst>
                    <a:ext uri="{9D8B030D-6E8A-4147-A177-3AD203B41FA5}">
                      <a16:colId xmlns:a16="http://schemas.microsoft.com/office/drawing/2014/main" val="595175384"/>
                    </a:ext>
                  </a:extLst>
                </a:gridCol>
                <a:gridCol w="1014583">
                  <a:extLst>
                    <a:ext uri="{9D8B030D-6E8A-4147-A177-3AD203B41FA5}">
                      <a16:colId xmlns:a16="http://schemas.microsoft.com/office/drawing/2014/main" val="451151908"/>
                    </a:ext>
                  </a:extLst>
                </a:gridCol>
                <a:gridCol w="1014583">
                  <a:extLst>
                    <a:ext uri="{9D8B030D-6E8A-4147-A177-3AD203B41FA5}">
                      <a16:colId xmlns:a16="http://schemas.microsoft.com/office/drawing/2014/main" val="1125634717"/>
                    </a:ext>
                  </a:extLst>
                </a:gridCol>
              </a:tblGrid>
              <a:tr h="601651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4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Hjemløsheds-situation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4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4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4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4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4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4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4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4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400" b="1" kern="1200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21811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Gaden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506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426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595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609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648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732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535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503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482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971740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Natvarmestue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355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283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349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345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305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313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248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317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253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13258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Herberg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1.952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1.874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2.015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2.102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2.217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2.290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2.736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2.721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2.910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071184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Hotel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113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165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191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493418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Familie/venner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1.086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1.433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1.653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1.876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2.177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1.630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1.152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1.447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1.375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349668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Udslusning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164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227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211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178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169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121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31429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Fængsel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70334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Hospital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172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173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119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138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149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148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146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149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173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705230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Andet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316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367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370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339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258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380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319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382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262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238567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Uoplyst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273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351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374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348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479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554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385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289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298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559964"/>
                  </a:ext>
                </a:extLst>
              </a:tr>
              <a:tr h="379503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4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I alt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4.998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5.290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5.820</a:t>
                      </a:r>
                      <a:endParaRPr lang="da-DK" sz="14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6.138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6.635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6.431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5.789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5.989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4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6.028</a:t>
                      </a:r>
                      <a:endParaRPr lang="da-DK" sz="14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450579"/>
                  </a:ext>
                </a:extLst>
              </a:tr>
            </a:tbl>
          </a:graphicData>
        </a:graphic>
      </p:graphicFrame>
      <p:sp>
        <p:nvSpPr>
          <p:cNvPr id="5" name="Titel 4">
            <a:extLst>
              <a:ext uri="{FF2B5EF4-FFF2-40B4-BE49-F238E27FC236}">
                <a16:creationId xmlns:a16="http://schemas.microsoft.com/office/drawing/2014/main" id="{B8FED2F8-80B5-66D0-C639-8B5C371A5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Fordeling på hjemløshedssituationer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23252D99-736B-E0FF-D818-330ABC9FCD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/>
              <a:t>Kilde: Kortlægning af hjemløshed 2026</a:t>
            </a:r>
          </a:p>
        </p:txBody>
      </p:sp>
    </p:spTree>
    <p:extLst>
      <p:ext uri="{BB962C8B-B14F-4D97-AF65-F5344CB8AC3E}">
        <p14:creationId xmlns:p14="http://schemas.microsoft.com/office/powerpoint/2010/main" val="140409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E3B17A5-5EAC-38A2-FEFD-34F3C1008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Fordeling på byområder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05D27E3-FC7A-78CE-5050-58B7794BEB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/>
              <a:t>Kortlægning af hjemløshed 2026</a:t>
            </a: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901945615"/>
              </p:ext>
            </p:extLst>
          </p:nvPr>
        </p:nvGraphicFramePr>
        <p:xfrm>
          <a:off x="715963" y="1565275"/>
          <a:ext cx="10745787" cy="4284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6882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2E7F7C33-5E75-0CE5-B54C-6F44B8A4FEA9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275954314"/>
              </p:ext>
            </p:extLst>
          </p:nvPr>
        </p:nvGraphicFramePr>
        <p:xfrm>
          <a:off x="716399" y="1411549"/>
          <a:ext cx="10069971" cy="4790840"/>
        </p:xfrm>
        <a:graphic>
          <a:graphicData uri="http://schemas.openxmlformats.org/drawingml/2006/table">
            <a:tbl>
              <a:tblPr firstRow="1" firstCol="1" bandRow="1"/>
              <a:tblGrid>
                <a:gridCol w="2311579">
                  <a:extLst>
                    <a:ext uri="{9D8B030D-6E8A-4147-A177-3AD203B41FA5}">
                      <a16:colId xmlns:a16="http://schemas.microsoft.com/office/drawing/2014/main" val="743068010"/>
                    </a:ext>
                  </a:extLst>
                </a:gridCol>
                <a:gridCol w="861368">
                  <a:extLst>
                    <a:ext uri="{9D8B030D-6E8A-4147-A177-3AD203B41FA5}">
                      <a16:colId xmlns:a16="http://schemas.microsoft.com/office/drawing/2014/main" val="2006815601"/>
                    </a:ext>
                  </a:extLst>
                </a:gridCol>
                <a:gridCol w="862584">
                  <a:extLst>
                    <a:ext uri="{9D8B030D-6E8A-4147-A177-3AD203B41FA5}">
                      <a16:colId xmlns:a16="http://schemas.microsoft.com/office/drawing/2014/main" val="2496964341"/>
                    </a:ext>
                  </a:extLst>
                </a:gridCol>
                <a:gridCol w="861368">
                  <a:extLst>
                    <a:ext uri="{9D8B030D-6E8A-4147-A177-3AD203B41FA5}">
                      <a16:colId xmlns:a16="http://schemas.microsoft.com/office/drawing/2014/main" val="2933820088"/>
                    </a:ext>
                  </a:extLst>
                </a:gridCol>
                <a:gridCol w="862584">
                  <a:extLst>
                    <a:ext uri="{9D8B030D-6E8A-4147-A177-3AD203B41FA5}">
                      <a16:colId xmlns:a16="http://schemas.microsoft.com/office/drawing/2014/main" val="1113204866"/>
                    </a:ext>
                  </a:extLst>
                </a:gridCol>
                <a:gridCol w="861368">
                  <a:extLst>
                    <a:ext uri="{9D8B030D-6E8A-4147-A177-3AD203B41FA5}">
                      <a16:colId xmlns:a16="http://schemas.microsoft.com/office/drawing/2014/main" val="230248057"/>
                    </a:ext>
                  </a:extLst>
                </a:gridCol>
                <a:gridCol w="862584">
                  <a:extLst>
                    <a:ext uri="{9D8B030D-6E8A-4147-A177-3AD203B41FA5}">
                      <a16:colId xmlns:a16="http://schemas.microsoft.com/office/drawing/2014/main" val="1786614188"/>
                    </a:ext>
                  </a:extLst>
                </a:gridCol>
                <a:gridCol w="861368">
                  <a:extLst>
                    <a:ext uri="{9D8B030D-6E8A-4147-A177-3AD203B41FA5}">
                      <a16:colId xmlns:a16="http://schemas.microsoft.com/office/drawing/2014/main" val="437386875"/>
                    </a:ext>
                  </a:extLst>
                </a:gridCol>
                <a:gridCol w="862584">
                  <a:extLst>
                    <a:ext uri="{9D8B030D-6E8A-4147-A177-3AD203B41FA5}">
                      <a16:colId xmlns:a16="http://schemas.microsoft.com/office/drawing/2014/main" val="2657135810"/>
                    </a:ext>
                  </a:extLst>
                </a:gridCol>
                <a:gridCol w="862584">
                  <a:extLst>
                    <a:ext uri="{9D8B030D-6E8A-4147-A177-3AD203B41FA5}">
                      <a16:colId xmlns:a16="http://schemas.microsoft.com/office/drawing/2014/main" val="1722897416"/>
                    </a:ext>
                  </a:extLst>
                </a:gridCol>
              </a:tblGrid>
              <a:tr h="47908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Byområde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92048"/>
                  </a:ext>
                </a:extLst>
              </a:tr>
              <a:tr h="479084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København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1.494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1.507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1.581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1.562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1.482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1.442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1.370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1.387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1.572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782845"/>
                  </a:ext>
                </a:extLst>
              </a:tr>
              <a:tr h="479084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Frederiksberg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233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178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226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242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167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137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139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004506"/>
                  </a:ext>
                </a:extLst>
              </a:tr>
              <a:tr h="479084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Københavns omegn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701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1.028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1.341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1.364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1.518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1.237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1.169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1.252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1.112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849131"/>
                  </a:ext>
                </a:extLst>
              </a:tr>
              <a:tr h="479084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Aarhus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466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588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617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668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767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507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556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492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583308"/>
                  </a:ext>
                </a:extLst>
              </a:tr>
              <a:tr h="479084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Odense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208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178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173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113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125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117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153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32791"/>
                  </a:ext>
                </a:extLst>
              </a:tr>
              <a:tr h="479084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Aalborg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218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231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259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241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261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253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291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254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243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32707"/>
                  </a:ext>
                </a:extLst>
              </a:tr>
              <a:tr h="479084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Øvrige bykommuner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1.056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1.053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1.198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1.300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1.457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1.481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1.405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1.474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1.406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697876"/>
                  </a:ext>
                </a:extLst>
              </a:tr>
              <a:tr h="479084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Landkommuner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622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502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536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604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795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976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850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834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911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606043"/>
                  </a:ext>
                </a:extLst>
              </a:tr>
              <a:tr h="479084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I alt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4.998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5.290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5.820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6.138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6.635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6.431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5.789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5.989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6.028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586636"/>
                  </a:ext>
                </a:extLst>
              </a:tr>
            </a:tbl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0EAAD87B-8497-CBD3-CE42-6D85A1B0A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Udviklingen fordelt på byområder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83209E5-A965-9BEE-8641-3C58303873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/>
              <a:t>Kortlægning af hjemløshed 2026</a:t>
            </a:r>
          </a:p>
        </p:txBody>
      </p:sp>
    </p:spTree>
    <p:extLst>
      <p:ext uri="{BB962C8B-B14F-4D97-AF65-F5344CB8AC3E}">
        <p14:creationId xmlns:p14="http://schemas.microsoft.com/office/powerpoint/2010/main" val="112075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7B6AA304-1989-ABB1-72C5-935D2EED1014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293263209"/>
              </p:ext>
            </p:extLst>
          </p:nvPr>
        </p:nvGraphicFramePr>
        <p:xfrm>
          <a:off x="798989" y="1420428"/>
          <a:ext cx="10457896" cy="4266790"/>
        </p:xfrm>
        <a:graphic>
          <a:graphicData uri="http://schemas.openxmlformats.org/drawingml/2006/table">
            <a:tbl>
              <a:tblPr firstRow="1" firstCol="1" bandRow="1"/>
              <a:tblGrid>
                <a:gridCol w="1473694">
                  <a:extLst>
                    <a:ext uri="{9D8B030D-6E8A-4147-A177-3AD203B41FA5}">
                      <a16:colId xmlns:a16="http://schemas.microsoft.com/office/drawing/2014/main" val="943585972"/>
                    </a:ext>
                  </a:extLst>
                </a:gridCol>
                <a:gridCol w="708937">
                  <a:extLst>
                    <a:ext uri="{9D8B030D-6E8A-4147-A177-3AD203B41FA5}">
                      <a16:colId xmlns:a16="http://schemas.microsoft.com/office/drawing/2014/main" val="3717055141"/>
                    </a:ext>
                  </a:extLst>
                </a:gridCol>
                <a:gridCol w="1035676">
                  <a:extLst>
                    <a:ext uri="{9D8B030D-6E8A-4147-A177-3AD203B41FA5}">
                      <a16:colId xmlns:a16="http://schemas.microsoft.com/office/drawing/2014/main" val="833277090"/>
                    </a:ext>
                  </a:extLst>
                </a:gridCol>
                <a:gridCol w="1035676">
                  <a:extLst>
                    <a:ext uri="{9D8B030D-6E8A-4147-A177-3AD203B41FA5}">
                      <a16:colId xmlns:a16="http://schemas.microsoft.com/office/drawing/2014/main" val="701983924"/>
                    </a:ext>
                  </a:extLst>
                </a:gridCol>
                <a:gridCol w="1035676">
                  <a:extLst>
                    <a:ext uri="{9D8B030D-6E8A-4147-A177-3AD203B41FA5}">
                      <a16:colId xmlns:a16="http://schemas.microsoft.com/office/drawing/2014/main" val="76927024"/>
                    </a:ext>
                  </a:extLst>
                </a:gridCol>
                <a:gridCol w="1034410">
                  <a:extLst>
                    <a:ext uri="{9D8B030D-6E8A-4147-A177-3AD203B41FA5}">
                      <a16:colId xmlns:a16="http://schemas.microsoft.com/office/drawing/2014/main" val="2293840709"/>
                    </a:ext>
                  </a:extLst>
                </a:gridCol>
                <a:gridCol w="1035676">
                  <a:extLst>
                    <a:ext uri="{9D8B030D-6E8A-4147-A177-3AD203B41FA5}">
                      <a16:colId xmlns:a16="http://schemas.microsoft.com/office/drawing/2014/main" val="3572578095"/>
                    </a:ext>
                  </a:extLst>
                </a:gridCol>
                <a:gridCol w="1035676">
                  <a:extLst>
                    <a:ext uri="{9D8B030D-6E8A-4147-A177-3AD203B41FA5}">
                      <a16:colId xmlns:a16="http://schemas.microsoft.com/office/drawing/2014/main" val="3389450368"/>
                    </a:ext>
                  </a:extLst>
                </a:gridCol>
                <a:gridCol w="1035676">
                  <a:extLst>
                    <a:ext uri="{9D8B030D-6E8A-4147-A177-3AD203B41FA5}">
                      <a16:colId xmlns:a16="http://schemas.microsoft.com/office/drawing/2014/main" val="1573690125"/>
                    </a:ext>
                  </a:extLst>
                </a:gridCol>
                <a:gridCol w="1026799">
                  <a:extLst>
                    <a:ext uri="{9D8B030D-6E8A-4147-A177-3AD203B41FA5}">
                      <a16:colId xmlns:a16="http://schemas.microsoft.com/office/drawing/2014/main" val="1566399368"/>
                    </a:ext>
                  </a:extLst>
                </a:gridCol>
              </a:tblGrid>
              <a:tr h="42667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Alder</a:t>
                      </a:r>
                      <a:endParaRPr lang="da-DK" sz="1600" b="1" spc="10" dirty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2009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2011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2013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2015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2017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2019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2022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2024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2026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597558"/>
                  </a:ext>
                </a:extLst>
              </a:tr>
              <a:tr h="42667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≤ 17 år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204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144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96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13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19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34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200"/>
                        </a:spcAft>
                      </a:pPr>
                      <a:r>
                        <a:rPr lang="da-DK" sz="1600" kern="12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25</a:t>
                      </a: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377089"/>
                  </a:ext>
                </a:extLst>
              </a:tr>
              <a:tr h="42667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18-24 år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633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1.002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1.138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1.172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1.278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1.023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744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768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200"/>
                        </a:spcAft>
                      </a:pPr>
                      <a:r>
                        <a:rPr lang="da-DK" sz="1600" kern="12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731</a:t>
                      </a: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959358"/>
                  </a:ext>
                </a:extLst>
              </a:tr>
              <a:tr h="42667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25-29 år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490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596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617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799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1.014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905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842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809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200"/>
                        </a:spcAft>
                      </a:pPr>
                      <a:r>
                        <a:rPr lang="da-DK" sz="1600" kern="12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867</a:t>
                      </a: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40403"/>
                  </a:ext>
                </a:extLst>
              </a:tr>
              <a:tr h="42667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30-39 år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1.221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1.155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1.189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1.261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1.328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1.312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1.300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1.479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200"/>
                        </a:spcAft>
                      </a:pPr>
                      <a:r>
                        <a:rPr lang="da-DK" sz="1600" kern="12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1.613</a:t>
                      </a: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077080"/>
                  </a:ext>
                </a:extLst>
              </a:tr>
              <a:tr h="42667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40-49 år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1.357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1.263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1.414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1.423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1.270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1.365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1.140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1.222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200"/>
                        </a:spcAft>
                      </a:pPr>
                      <a:r>
                        <a:rPr lang="da-DK" sz="1600" kern="12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1.198</a:t>
                      </a: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086370"/>
                  </a:ext>
                </a:extLst>
              </a:tr>
              <a:tr h="42667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50-59 år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744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734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833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951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1.057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1.131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1.003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991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200"/>
                        </a:spcAft>
                      </a:pPr>
                      <a:r>
                        <a:rPr lang="da-DK" sz="1600" kern="12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892</a:t>
                      </a: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659963"/>
                  </a:ext>
                </a:extLst>
              </a:tr>
              <a:tr h="42667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≥ 60 år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235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232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289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301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347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414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451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500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200"/>
                        </a:spcAft>
                      </a:pPr>
                      <a:r>
                        <a:rPr lang="da-DK" sz="1600" kern="12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514</a:t>
                      </a: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176660"/>
                  </a:ext>
                </a:extLst>
              </a:tr>
              <a:tr h="42667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I alt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4.880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5.186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5.624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6.003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6.333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6.163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5.499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5.803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200"/>
                        </a:spcAft>
                      </a:pPr>
                      <a:r>
                        <a:rPr lang="da-DK" sz="1600" b="1" kern="12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5.840</a:t>
                      </a: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878973"/>
                  </a:ext>
                </a:extLst>
              </a:tr>
              <a:tr h="42667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Uoplyst alder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104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196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135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302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268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290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186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200"/>
                        </a:spcAft>
                      </a:pPr>
                      <a:r>
                        <a:rPr lang="da-DK" sz="1600" kern="12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188</a:t>
                      </a: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650548"/>
                  </a:ext>
                </a:extLst>
              </a:tr>
            </a:tbl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02A8B383-FEEA-254E-443C-FBA5D5EC8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Fordeling på aldersgrupper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E1E122F-BA86-4449-D268-8ECCEFFD94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/>
              <a:t>Kilde: Kortlægning af hjemløshed 2026</a:t>
            </a:r>
          </a:p>
        </p:txBody>
      </p:sp>
    </p:spTree>
    <p:extLst>
      <p:ext uri="{BB962C8B-B14F-4D97-AF65-F5344CB8AC3E}">
        <p14:creationId xmlns:p14="http://schemas.microsoft.com/office/powerpoint/2010/main" val="1908977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093B5F92-C314-85C0-85FB-ED3E82CD3309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183425441"/>
              </p:ext>
            </p:extLst>
          </p:nvPr>
        </p:nvGraphicFramePr>
        <p:xfrm>
          <a:off x="1704514" y="1731146"/>
          <a:ext cx="8460417" cy="4407818"/>
        </p:xfrm>
        <a:graphic>
          <a:graphicData uri="http://schemas.openxmlformats.org/drawingml/2006/table">
            <a:tbl>
              <a:tblPr firstRow="1" firstCol="1" bandRow="1"/>
              <a:tblGrid>
                <a:gridCol w="1765759">
                  <a:extLst>
                    <a:ext uri="{9D8B030D-6E8A-4147-A177-3AD203B41FA5}">
                      <a16:colId xmlns:a16="http://schemas.microsoft.com/office/drawing/2014/main" val="1579955417"/>
                    </a:ext>
                  </a:extLst>
                </a:gridCol>
                <a:gridCol w="1115433">
                  <a:extLst>
                    <a:ext uri="{9D8B030D-6E8A-4147-A177-3AD203B41FA5}">
                      <a16:colId xmlns:a16="http://schemas.microsoft.com/office/drawing/2014/main" val="862860015"/>
                    </a:ext>
                  </a:extLst>
                </a:gridCol>
                <a:gridCol w="1115433">
                  <a:extLst>
                    <a:ext uri="{9D8B030D-6E8A-4147-A177-3AD203B41FA5}">
                      <a16:colId xmlns:a16="http://schemas.microsoft.com/office/drawing/2014/main" val="2391160102"/>
                    </a:ext>
                  </a:extLst>
                </a:gridCol>
                <a:gridCol w="1116463">
                  <a:extLst>
                    <a:ext uri="{9D8B030D-6E8A-4147-A177-3AD203B41FA5}">
                      <a16:colId xmlns:a16="http://schemas.microsoft.com/office/drawing/2014/main" val="1639261059"/>
                    </a:ext>
                  </a:extLst>
                </a:gridCol>
                <a:gridCol w="1115433">
                  <a:extLst>
                    <a:ext uri="{9D8B030D-6E8A-4147-A177-3AD203B41FA5}">
                      <a16:colId xmlns:a16="http://schemas.microsoft.com/office/drawing/2014/main" val="2039215233"/>
                    </a:ext>
                  </a:extLst>
                </a:gridCol>
                <a:gridCol w="1115433">
                  <a:extLst>
                    <a:ext uri="{9D8B030D-6E8A-4147-A177-3AD203B41FA5}">
                      <a16:colId xmlns:a16="http://schemas.microsoft.com/office/drawing/2014/main" val="4119115973"/>
                    </a:ext>
                  </a:extLst>
                </a:gridCol>
                <a:gridCol w="1116463">
                  <a:extLst>
                    <a:ext uri="{9D8B030D-6E8A-4147-A177-3AD203B41FA5}">
                      <a16:colId xmlns:a16="http://schemas.microsoft.com/office/drawing/2014/main" val="3378564411"/>
                    </a:ext>
                  </a:extLst>
                </a:gridCol>
              </a:tblGrid>
              <a:tr h="580357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Byområde</a:t>
                      </a:r>
                      <a:endParaRPr lang="da-DK" sz="1600" b="1" spc="10" dirty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0-3 mdr.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4-11 mdr.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1-2 år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Mere end 2 år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I alt, </a:t>
                      </a:r>
                      <a:b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procent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I alt, </a:t>
                      </a:r>
                      <a:b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da-DK" sz="1600" b="1" spc="1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antal</a:t>
                      </a:r>
                      <a:endParaRPr lang="da-DK" sz="1600" b="1" spc="1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1D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116884"/>
                  </a:ext>
                </a:extLst>
              </a:tr>
              <a:tr h="281621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København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13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1.310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171031"/>
                  </a:ext>
                </a:extLst>
              </a:tr>
              <a:tr h="43098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Frederiksberg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814029"/>
                  </a:ext>
                </a:extLst>
              </a:tr>
              <a:tr h="43098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Københavns omegn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17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32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22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1.007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134734"/>
                  </a:ext>
                </a:extLst>
              </a:tr>
              <a:tr h="281621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Aarhus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25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33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393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990811"/>
                  </a:ext>
                </a:extLst>
              </a:tr>
              <a:tr h="281621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Odense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26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30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17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137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161137"/>
                  </a:ext>
                </a:extLst>
              </a:tr>
              <a:tr h="281621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Aalborg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26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210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085489"/>
                  </a:ext>
                </a:extLst>
              </a:tr>
              <a:tr h="580357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Øvrige bykommuner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26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36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17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1.243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648402"/>
                  </a:ext>
                </a:extLst>
              </a:tr>
              <a:tr h="43098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Landkommuner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35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23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816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081843"/>
                  </a:ext>
                </a:extLst>
              </a:tr>
              <a:tr h="281621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I alt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31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29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100</a:t>
                      </a:r>
                      <a:endParaRPr lang="da-DK" sz="1600" spc="1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200"/>
                        </a:spcAft>
                      </a:pPr>
                      <a:r>
                        <a:rPr lang="da-DK" sz="1600" b="1" spc="1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5.235</a:t>
                      </a:r>
                      <a:endParaRPr lang="da-DK" sz="1600" spc="1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361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E6E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796529"/>
                  </a:ext>
                </a:extLst>
              </a:tr>
            </a:tbl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D127B51E-B944-6778-FADD-BE4FFF64B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Varighed af hjemløshed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BB7D183-D900-2038-EE3F-D7A68E102A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/>
              <a:t>Kilde: Hjemløshed </a:t>
            </a:r>
            <a:r>
              <a:rPr lang="da-DK"/>
              <a:t>i Danmark 2026</a:t>
            </a:r>
          </a:p>
        </p:txBody>
      </p:sp>
    </p:spTree>
    <p:extLst>
      <p:ext uri="{BB962C8B-B14F-4D97-AF65-F5344CB8AC3E}">
        <p14:creationId xmlns:p14="http://schemas.microsoft.com/office/powerpoint/2010/main" val="2991782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4D60ADE-6A10-5121-C3E7-0FCFD7E018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Uændret omfang af hjemløsheden på landsplan</a:t>
            </a:r>
          </a:p>
          <a:p>
            <a:r>
              <a:rPr lang="da-DK" dirty="0"/>
              <a:t>Der er altid en usikkerhed forbundet med at opgøre omfanget af hjemløsheden</a:t>
            </a:r>
          </a:p>
          <a:p>
            <a:r>
              <a:rPr lang="da-DK" dirty="0"/>
              <a:t>Stigninger i nogle kommuner, fald i andre kommuner </a:t>
            </a:r>
          </a:p>
          <a:p>
            <a:r>
              <a:rPr lang="da-DK" dirty="0"/>
              <a:t>Mange forhold og faktorer kan have indvirkning på omfanget af hjemløsheden – både nationalt og lokalt - kortlægningen er en statistisk opgørelse og siger ikke i sig selv noget om de underliggende faktorer og mekanismer</a:t>
            </a:r>
          </a:p>
          <a:p>
            <a:r>
              <a:rPr lang="da-DK" dirty="0"/>
              <a:t>Forskellige tiltag, reformer mv. kan potentielt trække i forskellig retning på tallene - på landsplan har sådanne forskellige underliggende faktorer tilsyneladende ophævet </a:t>
            </a:r>
            <a:r>
              <a:rPr lang="da-DK"/>
              <a:t>hinanden 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7F1FA7E-07E0-578B-ACDD-50F9B712A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Opsummering</a:t>
            </a:r>
          </a:p>
        </p:txBody>
      </p:sp>
    </p:spTree>
    <p:extLst>
      <p:ext uri="{BB962C8B-B14F-4D97-AF65-F5344CB8AC3E}">
        <p14:creationId xmlns:p14="http://schemas.microsoft.com/office/powerpoint/2010/main" val="2520067557"/>
      </p:ext>
    </p:extLst>
  </p:cSld>
  <p:clrMapOvr>
    <a:masterClrMapping/>
  </p:clrMapOvr>
</p:sld>
</file>

<file path=ppt/theme/theme1.xml><?xml version="1.0" encoding="utf-8"?>
<a:theme xmlns:a="http://schemas.openxmlformats.org/drawingml/2006/main" name="VIVE">
  <a:themeElements>
    <a:clrScheme name="VIVE farve">
      <a:dk1>
        <a:sysClr val="windowText" lastClr="000000"/>
      </a:dk1>
      <a:lt1>
        <a:sysClr val="window" lastClr="FFFFFF"/>
      </a:lt1>
      <a:dk2>
        <a:srgbClr val="F3AE06"/>
      </a:dk2>
      <a:lt2>
        <a:srgbClr val="6E6E6E"/>
      </a:lt2>
      <a:accent1>
        <a:srgbClr val="BF1D30"/>
      </a:accent1>
      <a:accent2>
        <a:srgbClr val="00969D"/>
      </a:accent2>
      <a:accent3>
        <a:srgbClr val="004F9B"/>
      </a:accent3>
      <a:accent4>
        <a:srgbClr val="F3AE06"/>
      </a:accent4>
      <a:accent5>
        <a:srgbClr val="9B9C4D"/>
      </a:accent5>
      <a:accent6>
        <a:srgbClr val="51302E"/>
      </a:accent6>
      <a:hlink>
        <a:srgbClr val="00969D"/>
      </a:hlink>
      <a:folHlink>
        <a:srgbClr val="00969D"/>
      </a:folHlink>
    </a:clrScheme>
    <a:fontScheme name="VIVE fonte">
      <a:majorFont>
        <a:latin typeface="Segoe UI"/>
        <a:ea typeface="Inter"/>
        <a:cs typeface="Inter"/>
      </a:majorFont>
      <a:minorFont>
        <a:latin typeface="Segoe UI"/>
        <a:ea typeface="Inter"/>
        <a:cs typeface="Inte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rgbClr val="0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IVE præsentation_opdate_slideno.potx" id="{D232E919-0233-43C0-80A7-AA732329FAF8}" vid="{B924EB00-1027-40C1-BC21-D6E55E9CB50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IVE rapport">
    <a:dk1>
      <a:sysClr val="windowText" lastClr="000000"/>
    </a:dk1>
    <a:lt1>
      <a:sysClr val="window" lastClr="FFFFFF"/>
    </a:lt1>
    <a:dk2>
      <a:srgbClr val="F3AE06"/>
    </a:dk2>
    <a:lt2>
      <a:srgbClr val="6E6E6E"/>
    </a:lt2>
    <a:accent1>
      <a:srgbClr val="BF1D30"/>
    </a:accent1>
    <a:accent2>
      <a:srgbClr val="00969D"/>
    </a:accent2>
    <a:accent3>
      <a:srgbClr val="004F9B"/>
    </a:accent3>
    <a:accent4>
      <a:srgbClr val="F3AE06"/>
    </a:accent4>
    <a:accent5>
      <a:srgbClr val="9B9C4D"/>
    </a:accent5>
    <a:accent6>
      <a:srgbClr val="51302E"/>
    </a:accent6>
    <a:hlink>
      <a:srgbClr val="00969D"/>
    </a:hlink>
    <a:folHlink>
      <a:srgbClr val="00969D"/>
    </a:folHlink>
  </a:clrScheme>
  <a:fontScheme name="VIVE rapport fonte">
    <a:majorFont>
      <a:latin typeface="Segoe UI Semibold"/>
      <a:ea typeface="Inter"/>
      <a:cs typeface="Inter"/>
    </a:majorFont>
    <a:minorFont>
      <a:latin typeface="Segoe UI"/>
      <a:ea typeface="Inter"/>
      <a:cs typeface="Inter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61F2180FD308246982DC069F7580FEB" ma:contentTypeVersion="3" ma:contentTypeDescription="Opret et nyt dokument." ma:contentTypeScope="" ma:versionID="54d80212699cd88f63d84281cfd529e0">
  <xsd:schema xmlns:xsd="http://www.w3.org/2001/XMLSchema" xmlns:xs="http://www.w3.org/2001/XMLSchema" xmlns:p="http://schemas.microsoft.com/office/2006/metadata/properties" xmlns:ns2="81ad7ed1-6848-47f7-bfbb-6b5b8df74046" targetNamespace="http://schemas.microsoft.com/office/2006/metadata/properties" ma:root="true" ma:fieldsID="eb050211a76e5cb3dae9b18e70b2434b" ns2:_="">
    <xsd:import namespace="81ad7ed1-6848-47f7-bfbb-6b5b8df740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ad7ed1-6848-47f7-bfbb-6b5b8df740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2C15CE5-F0DA-41E0-8196-A627AB76D72E}"/>
</file>

<file path=customXml/itemProps2.xml><?xml version="1.0" encoding="utf-8"?>
<ds:datastoreItem xmlns:ds="http://schemas.openxmlformats.org/officeDocument/2006/customXml" ds:itemID="{84B8345A-5AEE-4814-84D2-9AE531848FEA}"/>
</file>

<file path=customXml/itemProps3.xml><?xml version="1.0" encoding="utf-8"?>
<ds:datastoreItem xmlns:ds="http://schemas.openxmlformats.org/officeDocument/2006/customXml" ds:itemID="{72A85DB8-AF96-4D8A-9464-D482F249418E}"/>
</file>

<file path=docProps/app.xml><?xml version="1.0" encoding="utf-8"?>
<Properties xmlns="http://schemas.openxmlformats.org/officeDocument/2006/extended-properties" xmlns:vt="http://schemas.openxmlformats.org/officeDocument/2006/docPropsVTypes">
  <Template>VIVE præsentation</Template>
  <TotalTime>677</TotalTime>
  <Words>593</Words>
  <Application>Microsoft Office PowerPoint</Application>
  <PresentationFormat>Widescreen</PresentationFormat>
  <Paragraphs>418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Segoe UI Semibold</vt:lpstr>
      <vt:lpstr>Wingdings</vt:lpstr>
      <vt:lpstr>VIVE</vt:lpstr>
      <vt:lpstr>Kortlægning af hjemløshed 2026</vt:lpstr>
      <vt:lpstr>Uændret omfang af hjemløsheden på landsplan</vt:lpstr>
      <vt:lpstr>Fordeling på hjemløshedssituationer</vt:lpstr>
      <vt:lpstr>Fordeling på byområder</vt:lpstr>
      <vt:lpstr>Udviklingen fordelt på byområder</vt:lpstr>
      <vt:lpstr>Fordeling på aldersgrupper</vt:lpstr>
      <vt:lpstr>Varighed af hjemløshed</vt:lpstr>
      <vt:lpstr>Opsummering</vt:lpstr>
    </vt:vector>
  </TitlesOfParts>
  <Company>Statens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Lars Benjaminsen</dc:creator>
  <dc:description>Skabelon udarbejdet af Word Specialisten v/Helle M. Nielsen</dc:description>
  <cp:lastModifiedBy>Lars Benjaminsen</cp:lastModifiedBy>
  <cp:revision>44</cp:revision>
  <dcterms:created xsi:type="dcterms:W3CDTF">2026-08-18T16:24:30Z</dcterms:created>
  <dcterms:modified xsi:type="dcterms:W3CDTF">2026-10-19T21:40:55Z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0x010100B61F2180FD308246982DC069F7580FEB</vt:lpwstr>
  </property>
</Properties>
</file>