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7" r:id="rId2"/>
    <p:sldId id="266" r:id="rId3"/>
    <p:sldId id="298" r:id="rId4"/>
    <p:sldId id="268" r:id="rId5"/>
    <p:sldId id="267" r:id="rId6"/>
    <p:sldId id="272" r:id="rId7"/>
    <p:sldId id="297" r:id="rId8"/>
    <p:sldId id="301" r:id="rId9"/>
    <p:sldId id="300" r:id="rId10"/>
    <p:sldId id="295" r:id="rId11"/>
    <p:sldId id="302" r:id="rId12"/>
    <p:sldId id="304" r:id="rId13"/>
    <p:sldId id="299" r:id="rId14"/>
    <p:sldId id="303" r:id="rId15"/>
    <p:sldId id="296" r:id="rId16"/>
    <p:sldId id="293" r:id="rId17"/>
    <p:sldId id="292" r:id="rId1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6805844-1470-489D-8BC4-DE472D866F26}" v="834" dt="2021-10-11T09:42:59.30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29" autoAdjust="0"/>
    <p:restoredTop sz="94660"/>
  </p:normalViewPr>
  <p:slideViewPr>
    <p:cSldViewPr snapToGrid="0">
      <p:cViewPr varScale="1">
        <p:scale>
          <a:sx n="52" d="100"/>
          <a:sy n="52" d="100"/>
        </p:scale>
        <p:origin x="84" y="132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une Utzon-Frank" userId="c5727466-a34b-48a6-88a8-453af15a0303" providerId="ADAL" clId="{86805844-1470-489D-8BC4-DE472D866F26}"/>
    <pc:docChg chg="custSel addSld modSld sldOrd">
      <pc:chgData name="Rune Utzon-Frank" userId="c5727466-a34b-48a6-88a8-453af15a0303" providerId="ADAL" clId="{86805844-1470-489D-8BC4-DE472D866F26}" dt="2021-10-11T11:20:23.758" v="1301" actId="20577"/>
      <pc:docMkLst>
        <pc:docMk/>
      </pc:docMkLst>
      <pc:sldChg chg="delSp modSp mod">
        <pc:chgData name="Rune Utzon-Frank" userId="c5727466-a34b-48a6-88a8-453af15a0303" providerId="ADAL" clId="{86805844-1470-489D-8BC4-DE472D866F26}" dt="2021-09-27T17:43:44.600" v="353" actId="20577"/>
        <pc:sldMkLst>
          <pc:docMk/>
          <pc:sldMk cId="541300903" sldId="266"/>
        </pc:sldMkLst>
        <pc:spChg chg="del">
          <ac:chgData name="Rune Utzon-Frank" userId="c5727466-a34b-48a6-88a8-453af15a0303" providerId="ADAL" clId="{86805844-1470-489D-8BC4-DE472D866F26}" dt="2021-09-27T10:48:21.509" v="0" actId="478"/>
          <ac:spMkLst>
            <pc:docMk/>
            <pc:sldMk cId="541300903" sldId="266"/>
            <ac:spMk id="2" creationId="{0C3ADA76-2574-4CB9-B5B5-9C13F44A19B9}"/>
          </ac:spMkLst>
        </pc:spChg>
        <pc:spChg chg="mod">
          <ac:chgData name="Rune Utzon-Frank" userId="c5727466-a34b-48a6-88a8-453af15a0303" providerId="ADAL" clId="{86805844-1470-489D-8BC4-DE472D866F26}" dt="2021-09-27T17:43:44.600" v="353" actId="20577"/>
          <ac:spMkLst>
            <pc:docMk/>
            <pc:sldMk cId="541300903" sldId="266"/>
            <ac:spMk id="7" creationId="{344C38D0-6336-4795-A379-D4993FFAB074}"/>
          </ac:spMkLst>
        </pc:spChg>
      </pc:sldChg>
      <pc:sldChg chg="modSp modAnim">
        <pc:chgData name="Rune Utzon-Frank" userId="c5727466-a34b-48a6-88a8-453af15a0303" providerId="ADAL" clId="{86805844-1470-489D-8BC4-DE472D866F26}" dt="2021-10-11T09:42:59.304" v="1268" actId="20577"/>
        <pc:sldMkLst>
          <pc:docMk/>
          <pc:sldMk cId="2384743835" sldId="267"/>
        </pc:sldMkLst>
        <pc:spChg chg="mod">
          <ac:chgData name="Rune Utzon-Frank" userId="c5727466-a34b-48a6-88a8-453af15a0303" providerId="ADAL" clId="{86805844-1470-489D-8BC4-DE472D866F26}" dt="2021-10-11T09:42:59.304" v="1268" actId="20577"/>
          <ac:spMkLst>
            <pc:docMk/>
            <pc:sldMk cId="2384743835" sldId="267"/>
            <ac:spMk id="7" creationId="{344C38D0-6336-4795-A379-D4993FFAB074}"/>
          </ac:spMkLst>
        </pc:spChg>
      </pc:sldChg>
      <pc:sldChg chg="modSp mod modAnim">
        <pc:chgData name="Rune Utzon-Frank" userId="c5727466-a34b-48a6-88a8-453af15a0303" providerId="ADAL" clId="{86805844-1470-489D-8BC4-DE472D866F26}" dt="2021-10-06T10:20:47.714" v="684" actId="14100"/>
        <pc:sldMkLst>
          <pc:docMk/>
          <pc:sldMk cId="3209786142" sldId="268"/>
        </pc:sldMkLst>
        <pc:spChg chg="mod">
          <ac:chgData name="Rune Utzon-Frank" userId="c5727466-a34b-48a6-88a8-453af15a0303" providerId="ADAL" clId="{86805844-1470-489D-8BC4-DE472D866F26}" dt="2021-10-06T10:20:47.714" v="684" actId="14100"/>
          <ac:spMkLst>
            <pc:docMk/>
            <pc:sldMk cId="3209786142" sldId="268"/>
            <ac:spMk id="7" creationId="{344C38D0-6336-4795-A379-D4993FFAB074}"/>
          </ac:spMkLst>
        </pc:spChg>
      </pc:sldChg>
      <pc:sldChg chg="modSp">
        <pc:chgData name="Rune Utzon-Frank" userId="c5727466-a34b-48a6-88a8-453af15a0303" providerId="ADAL" clId="{86805844-1470-489D-8BC4-DE472D866F26}" dt="2021-10-11T08:21:17.961" v="1218" actId="20577"/>
        <pc:sldMkLst>
          <pc:docMk/>
          <pc:sldMk cId="3080839359" sldId="272"/>
        </pc:sldMkLst>
        <pc:spChg chg="mod">
          <ac:chgData name="Rune Utzon-Frank" userId="c5727466-a34b-48a6-88a8-453af15a0303" providerId="ADAL" clId="{86805844-1470-489D-8BC4-DE472D866F26}" dt="2021-10-11T08:21:17.961" v="1218" actId="20577"/>
          <ac:spMkLst>
            <pc:docMk/>
            <pc:sldMk cId="3080839359" sldId="272"/>
            <ac:spMk id="3" creationId="{69E57EFC-2329-405E-8797-6F896AE04974}"/>
          </ac:spMkLst>
        </pc:spChg>
      </pc:sldChg>
      <pc:sldChg chg="add ord">
        <pc:chgData name="Rune Utzon-Frank" userId="c5727466-a34b-48a6-88a8-453af15a0303" providerId="ADAL" clId="{86805844-1470-489D-8BC4-DE472D866F26}" dt="2021-09-27T11:35:45.584" v="185"/>
        <pc:sldMkLst>
          <pc:docMk/>
          <pc:sldMk cId="4096633644" sldId="292"/>
        </pc:sldMkLst>
      </pc:sldChg>
      <pc:sldChg chg="delSp modSp mod delAnim modAnim">
        <pc:chgData name="Rune Utzon-Frank" userId="c5727466-a34b-48a6-88a8-453af15a0303" providerId="ADAL" clId="{86805844-1470-489D-8BC4-DE472D866F26}" dt="2021-10-11T08:53:01.816" v="1228" actId="20577"/>
        <pc:sldMkLst>
          <pc:docMk/>
          <pc:sldMk cId="2320688959" sldId="295"/>
        </pc:sldMkLst>
        <pc:spChg chg="mod">
          <ac:chgData name="Rune Utzon-Frank" userId="c5727466-a34b-48a6-88a8-453af15a0303" providerId="ADAL" clId="{86805844-1470-489D-8BC4-DE472D866F26}" dt="2021-10-11T08:52:31.341" v="1225" actId="20577"/>
          <ac:spMkLst>
            <pc:docMk/>
            <pc:sldMk cId="2320688959" sldId="295"/>
            <ac:spMk id="2" creationId="{65098E05-E854-4D3B-A81A-0A2BFF7320BA}"/>
          </ac:spMkLst>
        </pc:spChg>
        <pc:spChg chg="mod">
          <ac:chgData name="Rune Utzon-Frank" userId="c5727466-a34b-48a6-88a8-453af15a0303" providerId="ADAL" clId="{86805844-1470-489D-8BC4-DE472D866F26}" dt="2021-09-27T10:54:59.040" v="55" actId="20577"/>
          <ac:spMkLst>
            <pc:docMk/>
            <pc:sldMk cId="2320688959" sldId="295"/>
            <ac:spMk id="8" creationId="{F60610EF-45F9-40E3-ADAF-640413066767}"/>
          </ac:spMkLst>
        </pc:spChg>
        <pc:spChg chg="del">
          <ac:chgData name="Rune Utzon-Frank" userId="c5727466-a34b-48a6-88a8-453af15a0303" providerId="ADAL" clId="{86805844-1470-489D-8BC4-DE472D866F26}" dt="2021-09-27T11:05:01.190" v="182" actId="478"/>
          <ac:spMkLst>
            <pc:docMk/>
            <pc:sldMk cId="2320688959" sldId="295"/>
            <ac:spMk id="9" creationId="{8257879A-6C09-4847-A9C3-973D1F7E97E5}"/>
          </ac:spMkLst>
        </pc:spChg>
        <pc:spChg chg="mod">
          <ac:chgData name="Rune Utzon-Frank" userId="c5727466-a34b-48a6-88a8-453af15a0303" providerId="ADAL" clId="{86805844-1470-489D-8BC4-DE472D866F26}" dt="2021-10-11T08:53:01.816" v="1228" actId="20577"/>
          <ac:spMkLst>
            <pc:docMk/>
            <pc:sldMk cId="2320688959" sldId="295"/>
            <ac:spMk id="10" creationId="{40B217CF-9858-403B-82C4-F3939C143688}"/>
          </ac:spMkLst>
        </pc:spChg>
      </pc:sldChg>
      <pc:sldChg chg="addSp delSp modSp mod">
        <pc:chgData name="Rune Utzon-Frank" userId="c5727466-a34b-48a6-88a8-453af15a0303" providerId="ADAL" clId="{86805844-1470-489D-8BC4-DE472D866F26}" dt="2021-10-07T12:02:12.757" v="935" actId="20577"/>
        <pc:sldMkLst>
          <pc:docMk/>
          <pc:sldMk cId="1210170842" sldId="299"/>
        </pc:sldMkLst>
        <pc:spChg chg="mod">
          <ac:chgData name="Rune Utzon-Frank" userId="c5727466-a34b-48a6-88a8-453af15a0303" providerId="ADAL" clId="{86805844-1470-489D-8BC4-DE472D866F26}" dt="2021-10-07T12:02:12.757" v="935" actId="20577"/>
          <ac:spMkLst>
            <pc:docMk/>
            <pc:sldMk cId="1210170842" sldId="299"/>
            <ac:spMk id="3" creationId="{69E57EFC-2329-405E-8797-6F896AE04974}"/>
          </ac:spMkLst>
        </pc:spChg>
        <pc:spChg chg="add del mod">
          <ac:chgData name="Rune Utzon-Frank" userId="c5727466-a34b-48a6-88a8-453af15a0303" providerId="ADAL" clId="{86805844-1470-489D-8BC4-DE472D866F26}" dt="2021-09-29T11:46:19.179" v="449" actId="478"/>
          <ac:spMkLst>
            <pc:docMk/>
            <pc:sldMk cId="1210170842" sldId="299"/>
            <ac:spMk id="4" creationId="{A20C1D9A-EA60-4588-9F1A-32B99D01867C}"/>
          </ac:spMkLst>
        </pc:spChg>
      </pc:sldChg>
      <pc:sldChg chg="modSp mod">
        <pc:chgData name="Rune Utzon-Frank" userId="c5727466-a34b-48a6-88a8-453af15a0303" providerId="ADAL" clId="{86805844-1470-489D-8BC4-DE472D866F26}" dt="2021-10-07T09:52:40.012" v="736" actId="20577"/>
        <pc:sldMkLst>
          <pc:docMk/>
          <pc:sldMk cId="2343928221" sldId="300"/>
        </pc:sldMkLst>
        <pc:spChg chg="mod">
          <ac:chgData name="Rune Utzon-Frank" userId="c5727466-a34b-48a6-88a8-453af15a0303" providerId="ADAL" clId="{86805844-1470-489D-8BC4-DE472D866F26}" dt="2021-10-07T09:52:40.012" v="736" actId="20577"/>
          <ac:spMkLst>
            <pc:docMk/>
            <pc:sldMk cId="2343928221" sldId="300"/>
            <ac:spMk id="12" creationId="{7EABDE2C-D256-4D70-923C-14530439671A}"/>
          </ac:spMkLst>
        </pc:spChg>
      </pc:sldChg>
      <pc:sldChg chg="modSp mod">
        <pc:chgData name="Rune Utzon-Frank" userId="c5727466-a34b-48a6-88a8-453af15a0303" providerId="ADAL" clId="{86805844-1470-489D-8BC4-DE472D866F26}" dt="2021-10-11T11:20:23.758" v="1301" actId="20577"/>
        <pc:sldMkLst>
          <pc:docMk/>
          <pc:sldMk cId="774448463" sldId="301"/>
        </pc:sldMkLst>
        <pc:spChg chg="mod">
          <ac:chgData name="Rune Utzon-Frank" userId="c5727466-a34b-48a6-88a8-453af15a0303" providerId="ADAL" clId="{86805844-1470-489D-8BC4-DE472D866F26}" dt="2021-10-11T11:20:23.758" v="1301" actId="20577"/>
          <ac:spMkLst>
            <pc:docMk/>
            <pc:sldMk cId="774448463" sldId="301"/>
            <ac:spMk id="3" creationId="{69E57EFC-2329-405E-8797-6F896AE04974}"/>
          </ac:spMkLst>
        </pc:spChg>
      </pc:sldChg>
      <pc:sldChg chg="addSp delSp modSp add mod delAnim">
        <pc:chgData name="Rune Utzon-Frank" userId="c5727466-a34b-48a6-88a8-453af15a0303" providerId="ADAL" clId="{86805844-1470-489D-8BC4-DE472D866F26}" dt="2021-09-29T11:50:04.109" v="450" actId="2711"/>
        <pc:sldMkLst>
          <pc:docMk/>
          <pc:sldMk cId="2128439112" sldId="302"/>
        </pc:sldMkLst>
        <pc:spChg chg="del">
          <ac:chgData name="Rune Utzon-Frank" userId="c5727466-a34b-48a6-88a8-453af15a0303" providerId="ADAL" clId="{86805844-1470-489D-8BC4-DE472D866F26}" dt="2021-09-29T11:44:49.577" v="440" actId="478"/>
          <ac:spMkLst>
            <pc:docMk/>
            <pc:sldMk cId="2128439112" sldId="302"/>
            <ac:spMk id="8" creationId="{F60610EF-45F9-40E3-ADAF-640413066767}"/>
          </ac:spMkLst>
        </pc:spChg>
        <pc:spChg chg="add mod">
          <ac:chgData name="Rune Utzon-Frank" userId="c5727466-a34b-48a6-88a8-453af15a0303" providerId="ADAL" clId="{86805844-1470-489D-8BC4-DE472D866F26}" dt="2021-09-29T11:50:04.109" v="450" actId="2711"/>
          <ac:spMkLst>
            <pc:docMk/>
            <pc:sldMk cId="2128439112" sldId="302"/>
            <ac:spMk id="9" creationId="{13729149-DE55-45AB-AE3B-358C26033EE8}"/>
          </ac:spMkLst>
        </pc:spChg>
        <pc:spChg chg="del">
          <ac:chgData name="Rune Utzon-Frank" userId="c5727466-a34b-48a6-88a8-453af15a0303" providerId="ADAL" clId="{86805844-1470-489D-8BC4-DE472D866F26}" dt="2021-09-29T11:43:49.674" v="430" actId="478"/>
          <ac:spMkLst>
            <pc:docMk/>
            <pc:sldMk cId="2128439112" sldId="302"/>
            <ac:spMk id="10" creationId="{40B217CF-9858-403B-82C4-F3939C143688}"/>
          </ac:spMkLst>
        </pc:spChg>
        <pc:picChg chg="del">
          <ac:chgData name="Rune Utzon-Frank" userId="c5727466-a34b-48a6-88a8-453af15a0303" providerId="ADAL" clId="{86805844-1470-489D-8BC4-DE472D866F26}" dt="2021-09-29T11:44:45.345" v="439" actId="478"/>
          <ac:picMkLst>
            <pc:docMk/>
            <pc:sldMk cId="2128439112" sldId="302"/>
            <ac:picMk id="7" creationId="{67869C1B-890E-47B2-9390-F45D5B3616F7}"/>
          </ac:picMkLst>
        </pc:picChg>
        <pc:picChg chg="add mod">
          <ac:chgData name="Rune Utzon-Frank" userId="c5727466-a34b-48a6-88a8-453af15a0303" providerId="ADAL" clId="{86805844-1470-489D-8BC4-DE472D866F26}" dt="2021-09-29T11:44:57.724" v="442" actId="1076"/>
          <ac:picMkLst>
            <pc:docMk/>
            <pc:sldMk cId="2128439112" sldId="302"/>
            <ac:picMk id="2050" creationId="{1E8294B8-D2D5-42E7-806A-A763FB014929}"/>
          </ac:picMkLst>
        </pc:picChg>
      </pc:sldChg>
      <pc:sldChg chg="addSp modSp add mod">
        <pc:chgData name="Rune Utzon-Frank" userId="c5727466-a34b-48a6-88a8-453af15a0303" providerId="ADAL" clId="{86805844-1470-489D-8BC4-DE472D866F26}" dt="2021-10-11T09:55:49.257" v="1293" actId="1035"/>
        <pc:sldMkLst>
          <pc:docMk/>
          <pc:sldMk cId="24564811" sldId="303"/>
        </pc:sldMkLst>
        <pc:spChg chg="mod">
          <ac:chgData name="Rune Utzon-Frank" userId="c5727466-a34b-48a6-88a8-453af15a0303" providerId="ADAL" clId="{86805844-1470-489D-8BC4-DE472D866F26}" dt="2021-10-06T10:06:42.198" v="609" actId="20577"/>
          <ac:spMkLst>
            <pc:docMk/>
            <pc:sldMk cId="24564811" sldId="303"/>
            <ac:spMk id="2" creationId="{65098E05-E854-4D3B-A81A-0A2BFF7320BA}"/>
          </ac:spMkLst>
        </pc:spChg>
        <pc:spChg chg="mod">
          <ac:chgData name="Rune Utzon-Frank" userId="c5727466-a34b-48a6-88a8-453af15a0303" providerId="ADAL" clId="{86805844-1470-489D-8BC4-DE472D866F26}" dt="2021-10-11T09:55:49.257" v="1293" actId="1035"/>
          <ac:spMkLst>
            <pc:docMk/>
            <pc:sldMk cId="24564811" sldId="303"/>
            <ac:spMk id="3" creationId="{69E57EFC-2329-405E-8797-6F896AE04974}"/>
          </ac:spMkLst>
        </pc:spChg>
        <pc:picChg chg="add mod modCrop">
          <ac:chgData name="Rune Utzon-Frank" userId="c5727466-a34b-48a6-88a8-453af15a0303" providerId="ADAL" clId="{86805844-1470-489D-8BC4-DE472D866F26}" dt="2021-10-11T09:55:38.739" v="1289" actId="732"/>
          <ac:picMkLst>
            <pc:docMk/>
            <pc:sldMk cId="24564811" sldId="303"/>
            <ac:picMk id="6" creationId="{0A5E2AA4-9BBB-415B-8375-88633B0F25C9}"/>
          </ac:picMkLst>
        </pc:picChg>
      </pc:sldChg>
      <pc:sldChg chg="addSp delSp modSp add mod modAnim">
        <pc:chgData name="Rune Utzon-Frank" userId="c5727466-a34b-48a6-88a8-453af15a0303" providerId="ADAL" clId="{86805844-1470-489D-8BC4-DE472D866F26}" dt="2021-10-11T09:21:10.102" v="1248" actId="20577"/>
        <pc:sldMkLst>
          <pc:docMk/>
          <pc:sldMk cId="2861107227" sldId="304"/>
        </pc:sldMkLst>
        <pc:spChg chg="add mod">
          <ac:chgData name="Rune Utzon-Frank" userId="c5727466-a34b-48a6-88a8-453af15a0303" providerId="ADAL" clId="{86805844-1470-489D-8BC4-DE472D866F26}" dt="2021-10-07T12:04:24.907" v="957" actId="20577"/>
          <ac:spMkLst>
            <pc:docMk/>
            <pc:sldMk cId="2861107227" sldId="304"/>
            <ac:spMk id="3" creationId="{E4F49A7E-1947-4F5B-A4C4-DE6230F7C2E6}"/>
          </ac:spMkLst>
        </pc:spChg>
        <pc:spChg chg="del">
          <ac:chgData name="Rune Utzon-Frank" userId="c5727466-a34b-48a6-88a8-453af15a0303" providerId="ADAL" clId="{86805844-1470-489D-8BC4-DE472D866F26}" dt="2021-10-07T12:03:24.472" v="938" actId="478"/>
          <ac:spMkLst>
            <pc:docMk/>
            <pc:sldMk cId="2861107227" sldId="304"/>
            <ac:spMk id="8" creationId="{F60610EF-45F9-40E3-ADAF-640413066767}"/>
          </ac:spMkLst>
        </pc:spChg>
        <pc:spChg chg="mod">
          <ac:chgData name="Rune Utzon-Frank" userId="c5727466-a34b-48a6-88a8-453af15a0303" providerId="ADAL" clId="{86805844-1470-489D-8BC4-DE472D866F26}" dt="2021-10-11T09:21:10.102" v="1248" actId="20577"/>
          <ac:spMkLst>
            <pc:docMk/>
            <pc:sldMk cId="2861107227" sldId="304"/>
            <ac:spMk id="10" creationId="{40B217CF-9858-403B-82C4-F3939C143688}"/>
          </ac:spMkLst>
        </pc:spChg>
        <pc:picChg chg="del">
          <ac:chgData name="Rune Utzon-Frank" userId="c5727466-a34b-48a6-88a8-453af15a0303" providerId="ADAL" clId="{86805844-1470-489D-8BC4-DE472D866F26}" dt="2021-10-07T12:03:19.118" v="937" actId="478"/>
          <ac:picMkLst>
            <pc:docMk/>
            <pc:sldMk cId="2861107227" sldId="304"/>
            <ac:picMk id="7" creationId="{67869C1B-890E-47B2-9390-F45D5B3616F7}"/>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da-DK"/>
              <a:t>Klik for at redigere titeltypografien i masteren</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9/29/2021</a:t>
            </a:fld>
            <a:endParaRPr lang="en-US" dirty="0"/>
          </a:p>
        </p:txBody>
      </p:sp>
      <p:sp>
        <p:nvSpPr>
          <p:cNvPr id="5" name="Footer Placeholder 4"/>
          <p:cNvSpPr>
            <a:spLocks noGrp="1"/>
          </p:cNvSpPr>
          <p:nvPr>
            <p:ph type="ftr" sz="quarter" idx="11"/>
          </p:nvPr>
        </p:nvSpPr>
        <p:spPr>
          <a:xfrm>
            <a:off x="2416500" y="329307"/>
            <a:ext cx="4973915" cy="309201"/>
          </a:xfrm>
        </p:spPr>
        <p:txBody>
          <a:bodyPr/>
          <a:lstStyle/>
          <a:p>
            <a:endParaRPr lang="en-US" dirty="0"/>
          </a:p>
        </p:txBody>
      </p:sp>
      <p:sp>
        <p:nvSpPr>
          <p:cNvPr id="6" name="Slide Number Placeholder 5"/>
          <p:cNvSpPr>
            <a:spLocks noGrp="1"/>
          </p:cNvSpPr>
          <p:nvPr>
            <p:ph type="sldNum" sz="quarter" idx="12"/>
          </p:nvPr>
        </p:nvSpPr>
        <p:spPr>
          <a:xfrm>
            <a:off x="1437664" y="798973"/>
            <a:ext cx="811019" cy="503578"/>
          </a:xfrm>
        </p:spPr>
        <p:txBody>
          <a:bodyPr/>
          <a:lstStyle/>
          <a:p>
            <a:fld id="{6D22F896-40B5-4ADD-8801-0D06FADFA095}" type="slidenum">
              <a:rPr lang="en-US" dirty="0"/>
              <a:t>‹nr.›</a:t>
            </a:fld>
            <a:endParaRPr lang="en-US" dirty="0"/>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titeltypografien i masteren</a:t>
            </a:r>
            <a:endParaRPr lang="en-US" dirty="0"/>
          </a:p>
        </p:txBody>
      </p:sp>
      <p:sp>
        <p:nvSpPr>
          <p:cNvPr id="3" name="Vertical Text Placeholder 2"/>
          <p:cNvSpPr>
            <a:spLocks noGrp="1"/>
          </p:cNvSpPr>
          <p:nvPr>
            <p:ph type="body" orient="vert" idx="1"/>
          </p:nvPr>
        </p:nvSpPr>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9/29/2021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‹nr.›</a:t>
            </a:fld>
            <a:endParaRPr lang="en-US" dirty="0"/>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da-DK"/>
              <a:t>Klik for at redigere titeltypografien i masteren</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9/29/2021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‹nr.›</a:t>
            </a:fld>
            <a:endParaRPr lang="en-US" dirty="0"/>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el og indholdsobjek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titeltypografien i masteren</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9/29/2021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‹nr.›</a:t>
            </a:fld>
            <a:endParaRPr lang="en-US" dirty="0"/>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5872740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titeltypografien i masteren</a:t>
            </a:r>
            <a:endParaRPr lang="en-US" dirty="0"/>
          </a:p>
        </p:txBody>
      </p:sp>
      <p:sp>
        <p:nvSpPr>
          <p:cNvPr id="3" name="Content Placeholder 2"/>
          <p:cNvSpPr>
            <a:spLocks noGrp="1"/>
          </p:cNvSpPr>
          <p:nvPr>
            <p:ph idx="1"/>
          </p:nvPr>
        </p:nvSpPr>
        <p:spPr/>
        <p:txBody>
          <a:bodyPr ancho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9/29/2021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‹nr.›</a:t>
            </a:fld>
            <a:endParaRPr lang="en-US" dirty="0"/>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da-DK"/>
              <a:t>Klik for at redigere titeltypografien i masteren</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Klik for at redigere teksttypografierne i masteren</a:t>
            </a:r>
          </a:p>
        </p:txBody>
      </p:sp>
      <p:sp>
        <p:nvSpPr>
          <p:cNvPr id="4" name="Date Placeholder 3"/>
          <p:cNvSpPr>
            <a:spLocks noGrp="1"/>
          </p:cNvSpPr>
          <p:nvPr>
            <p:ph type="dt" sz="half" idx="10"/>
          </p:nvPr>
        </p:nvSpPr>
        <p:spPr/>
        <p:txBody>
          <a:bodyPr/>
          <a:lstStyle/>
          <a:p>
            <a:fld id="{48A87A34-81AB-432B-8DAE-1953F412C126}" type="datetimeFigureOut">
              <a:rPr lang="en-US" dirty="0"/>
              <a:t>9/29/2021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‹nr.›</a:t>
            </a:fld>
            <a:endParaRPr lang="en-US" dirty="0"/>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da-DK"/>
              <a:t>Klik for at redigere titeltypografien i masteren</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9/29/2021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‹nr.›</a:t>
            </a:fld>
            <a:endParaRPr lang="en-US" dirty="0"/>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da-DK"/>
              <a:t>Klik for at redigere titeltypografien i masteren</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4" name="Content Placeholder 3"/>
          <p:cNvSpPr>
            <a:spLocks noGrp="1"/>
          </p:cNvSpPr>
          <p:nvPr>
            <p:ph sz="half" idx="2"/>
          </p:nvPr>
        </p:nvSpPr>
        <p:spPr>
          <a:xfrm>
            <a:off x="1447191" y="2824269"/>
            <a:ext cx="4645152" cy="2644457"/>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6" name="Content Placeholder 5"/>
          <p:cNvSpPr>
            <a:spLocks noGrp="1"/>
          </p:cNvSpPr>
          <p:nvPr>
            <p:ph sz="quarter" idx="4"/>
          </p:nvPr>
        </p:nvSpPr>
        <p:spPr>
          <a:xfrm>
            <a:off x="6412362" y="2821491"/>
            <a:ext cx="4645152" cy="2637371"/>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9/29/2021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‹nr.›</a:t>
            </a:fld>
            <a:endParaRPr lang="en-US" dirty="0"/>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titeltypografien i masteren</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9/29/2021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‹nr.›</a:t>
            </a:fld>
            <a:endParaRPr lang="en-US" dirty="0"/>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9/29/2021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‹nr.›</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da-DK"/>
              <a:t>Klik for at redigere titeltypografien i masteren</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Date Placeholder 4"/>
          <p:cNvSpPr>
            <a:spLocks noGrp="1"/>
          </p:cNvSpPr>
          <p:nvPr>
            <p:ph type="dt" sz="half" idx="10"/>
          </p:nvPr>
        </p:nvSpPr>
        <p:spPr/>
        <p:txBody>
          <a:bodyPr/>
          <a:lstStyle/>
          <a:p>
            <a:fld id="{48A87A34-81AB-432B-8DAE-1953F412C126}" type="datetimeFigureOut">
              <a:rPr lang="en-US" dirty="0"/>
              <a:t>9/29/2021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‹nr.›</a:t>
            </a:fld>
            <a:endParaRPr lang="en-US" dirty="0"/>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da-DK"/>
              <a:t>Klik for at redigere titeltypografien i masteren</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a-DK"/>
              <a:t>Klik på ikonet for at tilføje et billede</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48A87A34-81AB-432B-8DAE-1953F412C126}" type="datetimeFigureOut">
              <a:rPr lang="en-US" dirty="0"/>
              <a:pPr/>
              <a:t>9/29/2021</a:t>
            </a:fld>
            <a:endParaRPr lang="en-US" dirty="0"/>
          </a:p>
        </p:txBody>
      </p:sp>
      <p:sp>
        <p:nvSpPr>
          <p:cNvPr id="6" name="Footer Placeholder 5"/>
          <p:cNvSpPr>
            <a:spLocks noGrp="1"/>
          </p:cNvSpPr>
          <p:nvPr>
            <p:ph type="ftr" sz="quarter" idx="11"/>
          </p:nvPr>
        </p:nvSpPr>
        <p:spPr>
          <a:xfrm>
            <a:off x="1447382" y="318640"/>
            <a:ext cx="5541004" cy="320931"/>
          </a:xfrm>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‹nr.›</a:t>
            </a:fld>
            <a:endParaRPr lang="en-US" dirty="0"/>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4">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da-DK"/>
              <a:t>Klik for at redigere titeltypografien i masteren</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48A87A34-81AB-432B-8DAE-1953F412C126}" type="datetimeFigureOut">
              <a:rPr lang="en-US" dirty="0"/>
              <a:pPr/>
              <a:t>9/29/2021</a:t>
            </a:fld>
            <a:endParaRPr lang="en-US" dirty="0"/>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6D22F896-40B5-4ADD-8801-0D06FADFA095}" type="slidenum">
              <a:rPr lang="en-US" dirty="0"/>
              <a:pPr/>
              <a:t>‹nr.›</a:t>
            </a:fld>
            <a:endParaRPr lang="en-US" dirty="0"/>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2.jp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2.jp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2.jp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12.jpg"/></Relationships>
</file>

<file path=ppt/slides/_rels/slide1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5.jp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6.jp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da-DK" dirty="0">
                <a:latin typeface="Kontrapunkt Bold" panose="02000803000000000000" pitchFamily="50" charset="0"/>
              </a:rPr>
              <a:t>Bindeleddet</a:t>
            </a:r>
            <a:endParaRPr lang="en-US" dirty="0">
              <a:latin typeface="Kontrapunkt Bold" panose="02000803000000000000" pitchFamily="50" charset="0"/>
            </a:endParaRPr>
          </a:p>
        </p:txBody>
      </p:sp>
      <p:sp>
        <p:nvSpPr>
          <p:cNvPr id="3" name="Subtitle 2"/>
          <p:cNvSpPr>
            <a:spLocks noGrp="1"/>
          </p:cNvSpPr>
          <p:nvPr>
            <p:ph type="subTitle" idx="1"/>
          </p:nvPr>
        </p:nvSpPr>
        <p:spPr>
          <a:xfrm>
            <a:off x="2417780" y="3540631"/>
            <a:ext cx="8637072" cy="977621"/>
          </a:xfrm>
        </p:spPr>
        <p:txBody>
          <a:bodyPr/>
          <a:lstStyle/>
          <a:p>
            <a:r>
              <a:rPr lang="da-DK" dirty="0"/>
              <a:t>Støtte I overgangen til voksenlivet</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48333" y="4915213"/>
            <a:ext cx="1575389" cy="141748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1721385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5098E05-E854-4D3B-A81A-0A2BFF7320BA}"/>
              </a:ext>
            </a:extLst>
          </p:cNvPr>
          <p:cNvSpPr>
            <a:spLocks noGrp="1"/>
          </p:cNvSpPr>
          <p:nvPr>
            <p:ph type="title"/>
          </p:nvPr>
        </p:nvSpPr>
        <p:spPr/>
        <p:txBody>
          <a:bodyPr>
            <a:noAutofit/>
          </a:bodyPr>
          <a:lstStyle/>
          <a:p>
            <a:r>
              <a:rPr lang="da-DK" sz="3600" dirty="0"/>
              <a:t>Case: Malmøgade Forsorgshjem (§110)</a:t>
            </a:r>
          </a:p>
        </p:txBody>
      </p:sp>
      <p:pic>
        <p:nvPicPr>
          <p:cNvPr id="5" name="Picture 3">
            <a:extLst>
              <a:ext uri="{FF2B5EF4-FFF2-40B4-BE49-F238E27FC236}">
                <a16:creationId xmlns:a16="http://schemas.microsoft.com/office/drawing/2014/main" id="{BE2715AD-795F-4506-8CE6-3DA9F8E1D9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48333" y="4915213"/>
            <a:ext cx="1575389" cy="141748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Billede 6">
            <a:extLst>
              <a:ext uri="{FF2B5EF4-FFF2-40B4-BE49-F238E27FC236}">
                <a16:creationId xmlns:a16="http://schemas.microsoft.com/office/drawing/2014/main" id="{67869C1B-890E-47B2-9390-F45D5B3616F7}"/>
              </a:ext>
            </a:extLst>
          </p:cNvPr>
          <p:cNvPicPr>
            <a:picLocks noChangeAspect="1"/>
          </p:cNvPicPr>
          <p:nvPr/>
        </p:nvPicPr>
        <p:blipFill>
          <a:blip r:embed="rId3"/>
          <a:stretch>
            <a:fillRect/>
          </a:stretch>
        </p:blipFill>
        <p:spPr>
          <a:xfrm>
            <a:off x="1451579" y="2535397"/>
            <a:ext cx="2847975" cy="37973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Tekstfelt 7">
            <a:extLst>
              <a:ext uri="{FF2B5EF4-FFF2-40B4-BE49-F238E27FC236}">
                <a16:creationId xmlns:a16="http://schemas.microsoft.com/office/drawing/2014/main" id="{F60610EF-45F9-40E3-ADAF-640413066767}"/>
              </a:ext>
            </a:extLst>
          </p:cNvPr>
          <p:cNvSpPr txBox="1"/>
          <p:nvPr/>
        </p:nvSpPr>
        <p:spPr>
          <a:xfrm>
            <a:off x="1549400" y="2574212"/>
            <a:ext cx="4546600" cy="369332"/>
          </a:xfrm>
          <a:prstGeom prst="rect">
            <a:avLst/>
          </a:prstGeom>
          <a:noFill/>
        </p:spPr>
        <p:txBody>
          <a:bodyPr wrap="square" rtlCol="0">
            <a:spAutoFit/>
          </a:bodyPr>
          <a:lstStyle/>
          <a:p>
            <a:r>
              <a:rPr lang="da-DK" dirty="0">
                <a:solidFill>
                  <a:schemeClr val="bg1"/>
                </a:solidFill>
              </a:rPr>
              <a:t>Aarhus</a:t>
            </a:r>
          </a:p>
        </p:txBody>
      </p:sp>
      <p:sp>
        <p:nvSpPr>
          <p:cNvPr id="10" name="Tekstfelt 9">
            <a:extLst>
              <a:ext uri="{FF2B5EF4-FFF2-40B4-BE49-F238E27FC236}">
                <a16:creationId xmlns:a16="http://schemas.microsoft.com/office/drawing/2014/main" id="{40B217CF-9858-403B-82C4-F3939C143688}"/>
              </a:ext>
            </a:extLst>
          </p:cNvPr>
          <p:cNvSpPr txBox="1"/>
          <p:nvPr/>
        </p:nvSpPr>
        <p:spPr>
          <a:xfrm>
            <a:off x="4717433" y="2343348"/>
            <a:ext cx="5925167" cy="2862322"/>
          </a:xfrm>
          <a:prstGeom prst="rect">
            <a:avLst/>
          </a:prstGeom>
          <a:noFill/>
        </p:spPr>
        <p:txBody>
          <a:bodyPr wrap="square" rtlCol="0">
            <a:spAutoFit/>
          </a:bodyPr>
          <a:lstStyle/>
          <a:p>
            <a:pPr marL="285750" indent="-285750">
              <a:buFont typeface="Arial" panose="020B0604020202020204" pitchFamily="34" charset="0"/>
              <a:buChar char="•"/>
            </a:pPr>
            <a:r>
              <a:rPr lang="da-DK" dirty="0"/>
              <a:t>Resultat af øget frivilligfokus</a:t>
            </a:r>
          </a:p>
          <a:p>
            <a:endParaRPr lang="da-DK" dirty="0"/>
          </a:p>
          <a:p>
            <a:pPr marL="285750" indent="-285750">
              <a:buFont typeface="Arial" panose="020B0604020202020204" pitchFamily="34" charset="0"/>
              <a:buChar char="•"/>
            </a:pPr>
            <a:r>
              <a:rPr lang="da-DK" dirty="0"/>
              <a:t>Fokuspunkter:</a:t>
            </a:r>
          </a:p>
          <a:p>
            <a:pPr marL="742950" lvl="1" indent="-285750">
              <a:buFont typeface="Arial" panose="020B0604020202020204" pitchFamily="34" charset="0"/>
              <a:buChar char="•"/>
            </a:pPr>
            <a:r>
              <a:rPr lang="da-DK" dirty="0"/>
              <a:t>Opbakning fra personale</a:t>
            </a:r>
          </a:p>
          <a:p>
            <a:pPr marL="742950" lvl="1" indent="-285750">
              <a:buFont typeface="Arial" panose="020B0604020202020204" pitchFamily="34" charset="0"/>
              <a:buChar char="•"/>
            </a:pPr>
            <a:r>
              <a:rPr lang="da-DK" dirty="0"/>
              <a:t>Løbende afstemning</a:t>
            </a:r>
          </a:p>
          <a:p>
            <a:pPr marL="742950" lvl="1" indent="-285750">
              <a:buFont typeface="Arial" panose="020B0604020202020204" pitchFamily="34" charset="0"/>
              <a:buChar char="•"/>
            </a:pPr>
            <a:r>
              <a:rPr lang="da-DK" dirty="0"/>
              <a:t>Ansvarlig insider</a:t>
            </a:r>
          </a:p>
          <a:p>
            <a:pPr marL="742950" lvl="1" indent="-285750">
              <a:buFont typeface="Arial" panose="020B0604020202020204" pitchFamily="34" charset="0"/>
              <a:buChar char="•"/>
            </a:pPr>
            <a:endParaRPr lang="da-DK" dirty="0"/>
          </a:p>
          <a:p>
            <a:endParaRPr lang="da-DK" dirty="0"/>
          </a:p>
          <a:p>
            <a:pPr marL="285750" indent="-285750">
              <a:buFont typeface="Arial" panose="020B0604020202020204" pitchFamily="34" charset="0"/>
              <a:buChar char="•"/>
            </a:pPr>
            <a:endParaRPr lang="da-DK" dirty="0"/>
          </a:p>
          <a:p>
            <a:pPr marL="285750" indent="-285750">
              <a:buFont typeface="Arial" panose="020B0604020202020204" pitchFamily="34" charset="0"/>
              <a:buChar char="•"/>
            </a:pPr>
            <a:endParaRPr lang="da-DK" dirty="0"/>
          </a:p>
        </p:txBody>
      </p:sp>
    </p:spTree>
    <p:extLst>
      <p:ext uri="{BB962C8B-B14F-4D97-AF65-F5344CB8AC3E}">
        <p14:creationId xmlns:p14="http://schemas.microsoft.com/office/powerpoint/2010/main" val="2320688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5098E05-E854-4D3B-A81A-0A2BFF7320BA}"/>
              </a:ext>
            </a:extLst>
          </p:cNvPr>
          <p:cNvSpPr>
            <a:spLocks noGrp="1"/>
          </p:cNvSpPr>
          <p:nvPr>
            <p:ph type="title"/>
          </p:nvPr>
        </p:nvSpPr>
        <p:spPr/>
        <p:txBody>
          <a:bodyPr>
            <a:noAutofit/>
          </a:bodyPr>
          <a:lstStyle/>
          <a:p>
            <a:r>
              <a:rPr lang="da-DK" sz="3600" dirty="0"/>
              <a:t>Case: Malmøgade Forsorgshjem</a:t>
            </a:r>
          </a:p>
        </p:txBody>
      </p:sp>
      <p:pic>
        <p:nvPicPr>
          <p:cNvPr id="5" name="Picture 3">
            <a:extLst>
              <a:ext uri="{FF2B5EF4-FFF2-40B4-BE49-F238E27FC236}">
                <a16:creationId xmlns:a16="http://schemas.microsoft.com/office/drawing/2014/main" id="{BE2715AD-795F-4506-8CE6-3DA9F8E1D9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48333" y="4915213"/>
            <a:ext cx="1575389" cy="141748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Text Box 2">
            <a:extLst>
              <a:ext uri="{FF2B5EF4-FFF2-40B4-BE49-F238E27FC236}">
                <a16:creationId xmlns:a16="http://schemas.microsoft.com/office/drawing/2014/main" id="{13729149-DE55-45AB-AE3B-358C26033EE8}"/>
              </a:ext>
            </a:extLst>
          </p:cNvPr>
          <p:cNvSpPr txBox="1">
            <a:spLocks noChangeArrowheads="1"/>
          </p:cNvSpPr>
          <p:nvPr/>
        </p:nvSpPr>
        <p:spPr bwMode="auto">
          <a:xfrm>
            <a:off x="4017409" y="2227121"/>
            <a:ext cx="4311650" cy="2214562"/>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a-DK" altLang="da-DK" sz="1200" b="1" i="0" u="none" strike="noStrike" cap="none" normalizeH="0" baseline="0" dirty="0">
                <a:ln>
                  <a:noFill/>
                </a:ln>
                <a:solidFill>
                  <a:srgbClr val="000000"/>
                </a:solidFill>
                <a:effectLst/>
                <a:latin typeface="Gill Sans MT" panose="020B0502020104020203" pitchFamily="34" charset="0"/>
              </a:rPr>
              <a:t>”Der er tale om et unikt samarbejde mellem en privat frivilligorganisation og en offentlig institution, som gør en reel forskel for de unge. Mens de unge har muligheden for solid professionel støtte gennem Malmøgade, kan Bindeleddets mentorer levere støtte på det personlige og sociale plan. Bindeleddets store styrke er, at de tilfører en merværdi, som professionelle ikke kan, og at der er tale om unge mennesker, som gør det frivilligt. Dette er, efter min overbevisning, medvirkende til, at de unge i højere grad gennemgår en varig forandring med mindre risiko for tilbagefald”.</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da-DK" altLang="da-DK" sz="1200" b="1" i="0" u="none" strike="noStrike" cap="none" normalizeH="0" baseline="0" dirty="0">
              <a:ln>
                <a:noFill/>
              </a:ln>
              <a:solidFill>
                <a:srgbClr val="000000"/>
              </a:solidFill>
              <a:effectLst/>
              <a:latin typeface="Calibri" panose="020F050202020403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pPr>
            <a:r>
              <a:rPr kumimoji="0" lang="da-DK" altLang="da-DK" sz="1200" b="0" i="0" u="none" strike="noStrike" cap="none" normalizeH="0" baseline="0" dirty="0">
                <a:ln>
                  <a:noFill/>
                </a:ln>
                <a:solidFill>
                  <a:srgbClr val="000000"/>
                </a:solidFill>
                <a:effectLst/>
                <a:latin typeface="Calibri" panose="020F0502020204030204" pitchFamily="34" charset="0"/>
              </a:rPr>
              <a:t>Christen Bisgaard, Leder af </a:t>
            </a:r>
            <a:r>
              <a:rPr kumimoji="0" lang="da-DK" altLang="da-DK" sz="1200" b="0" i="0" u="none" strike="noStrike" cap="none" normalizeH="0" baseline="0" dirty="0" err="1">
                <a:ln>
                  <a:noFill/>
                </a:ln>
                <a:solidFill>
                  <a:srgbClr val="000000"/>
                </a:solidFill>
                <a:effectLst/>
                <a:latin typeface="Calibri" panose="020F0502020204030204" pitchFamily="34" charset="0"/>
              </a:rPr>
              <a:t>Forsogshjemmet</a:t>
            </a:r>
            <a:r>
              <a:rPr kumimoji="0" lang="da-DK" altLang="da-DK" sz="1200" b="0" i="0" u="none" strike="noStrike" cap="none" normalizeH="0" baseline="0" dirty="0">
                <a:ln>
                  <a:noFill/>
                </a:ln>
                <a:solidFill>
                  <a:srgbClr val="000000"/>
                </a:solidFill>
                <a:effectLst/>
                <a:latin typeface="Calibri" panose="020F0502020204030204" pitchFamily="34" charset="0"/>
              </a:rPr>
              <a:t> Malmøgade, Aarhus</a:t>
            </a:r>
            <a:endParaRPr kumimoji="0" lang="da-DK" altLang="da-DK" sz="1200" b="0" i="0" u="none" strike="noStrike" cap="none" normalizeH="0" baseline="0" dirty="0">
              <a:ln>
                <a:noFill/>
              </a:ln>
              <a:solidFill>
                <a:schemeClr val="tx1"/>
              </a:solidFill>
              <a:effectLst/>
              <a:latin typeface="Arial" panose="020B0604020202020204" pitchFamily="34" charset="0"/>
            </a:endParaRPr>
          </a:p>
        </p:txBody>
      </p:sp>
      <p:pic>
        <p:nvPicPr>
          <p:cNvPr id="2050" name="Picture 2">
            <a:extLst>
              <a:ext uri="{FF2B5EF4-FFF2-40B4-BE49-F238E27FC236}">
                <a16:creationId xmlns:a16="http://schemas.microsoft.com/office/drawing/2014/main" id="{1E8294B8-D2D5-42E7-806A-A763FB0149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1451579" y="2246999"/>
            <a:ext cx="2210904" cy="2364001"/>
          </a:xfrm>
          <a:prstGeom prst="rect">
            <a:avLst/>
          </a:prstGeom>
          <a:noFill/>
          <a:ln w="25400" algn="ctr">
            <a:solidFill>
              <a:srgbClr val="FFC000"/>
            </a:solidFill>
            <a:miter lim="800000"/>
            <a:headEnd/>
            <a:tailEnd/>
          </a:ln>
          <a:effectLst/>
          <a:extLst>
            <a:ext uri="{909E8E84-426E-40DD-AFC4-6F175D3DCCD1}">
              <a14:hiddenFill xmlns:a14="http://schemas.microsoft.com/office/drawing/2010/main">
                <a:solidFill>
                  <a:srgbClr val="5B9BD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21284391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5098E05-E854-4D3B-A81A-0A2BFF7320BA}"/>
              </a:ext>
            </a:extLst>
          </p:cNvPr>
          <p:cNvSpPr>
            <a:spLocks noGrp="1"/>
          </p:cNvSpPr>
          <p:nvPr>
            <p:ph type="title"/>
          </p:nvPr>
        </p:nvSpPr>
        <p:spPr/>
        <p:txBody>
          <a:bodyPr>
            <a:noAutofit/>
          </a:bodyPr>
          <a:lstStyle/>
          <a:p>
            <a:r>
              <a:rPr lang="da-DK" sz="3600" dirty="0"/>
              <a:t>Case: Malmøgade Forsorgshjem</a:t>
            </a:r>
          </a:p>
        </p:txBody>
      </p:sp>
      <p:pic>
        <p:nvPicPr>
          <p:cNvPr id="5" name="Picture 3">
            <a:extLst>
              <a:ext uri="{FF2B5EF4-FFF2-40B4-BE49-F238E27FC236}">
                <a16:creationId xmlns:a16="http://schemas.microsoft.com/office/drawing/2014/main" id="{BE2715AD-795F-4506-8CE6-3DA9F8E1D9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48333" y="4915213"/>
            <a:ext cx="1575389" cy="141748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0" name="Tekstfelt 9">
            <a:extLst>
              <a:ext uri="{FF2B5EF4-FFF2-40B4-BE49-F238E27FC236}">
                <a16:creationId xmlns:a16="http://schemas.microsoft.com/office/drawing/2014/main" id="{40B217CF-9858-403B-82C4-F3939C143688}"/>
              </a:ext>
            </a:extLst>
          </p:cNvPr>
          <p:cNvSpPr txBox="1"/>
          <p:nvPr/>
        </p:nvSpPr>
        <p:spPr>
          <a:xfrm>
            <a:off x="2769363" y="2791554"/>
            <a:ext cx="5925167" cy="1754326"/>
          </a:xfrm>
          <a:prstGeom prst="rect">
            <a:avLst/>
          </a:prstGeom>
          <a:noFill/>
        </p:spPr>
        <p:txBody>
          <a:bodyPr wrap="square" rtlCol="0">
            <a:spAutoFit/>
          </a:bodyPr>
          <a:lstStyle/>
          <a:p>
            <a:pPr marL="285750" indent="-285750">
              <a:buFont typeface="Arial" panose="020B0604020202020204" pitchFamily="34" charset="0"/>
              <a:buChar char="•"/>
            </a:pPr>
            <a:r>
              <a:rPr lang="da-DK" dirty="0"/>
              <a:t>Klar opdeling af fokus</a:t>
            </a:r>
          </a:p>
          <a:p>
            <a:pPr marL="285750" indent="-285750">
              <a:buFont typeface="Arial" panose="020B0604020202020204" pitchFamily="34" charset="0"/>
              <a:buChar char="•"/>
            </a:pPr>
            <a:r>
              <a:rPr lang="da-DK" dirty="0"/>
              <a:t>Bedre føling med de unge</a:t>
            </a:r>
          </a:p>
          <a:p>
            <a:pPr marL="285750" indent="-285750">
              <a:buFont typeface="Arial" panose="020B0604020202020204" pitchFamily="34" charset="0"/>
              <a:buChar char="•"/>
            </a:pPr>
            <a:r>
              <a:rPr lang="da-DK" dirty="0"/>
              <a:t>Lettere adgang til den unge</a:t>
            </a:r>
          </a:p>
          <a:p>
            <a:endParaRPr lang="da-DK" dirty="0"/>
          </a:p>
          <a:p>
            <a:pPr marL="285750" indent="-285750">
              <a:buFont typeface="Arial" panose="020B0604020202020204" pitchFamily="34" charset="0"/>
              <a:buChar char="•"/>
            </a:pPr>
            <a:endParaRPr lang="da-DK" dirty="0"/>
          </a:p>
          <a:p>
            <a:pPr marL="285750" indent="-285750">
              <a:buFont typeface="Arial" panose="020B0604020202020204" pitchFamily="34" charset="0"/>
              <a:buChar char="•"/>
            </a:pPr>
            <a:endParaRPr lang="da-DK" dirty="0"/>
          </a:p>
        </p:txBody>
      </p:sp>
      <p:sp>
        <p:nvSpPr>
          <p:cNvPr id="3" name="Tekstfelt 2">
            <a:extLst>
              <a:ext uri="{FF2B5EF4-FFF2-40B4-BE49-F238E27FC236}">
                <a16:creationId xmlns:a16="http://schemas.microsoft.com/office/drawing/2014/main" id="{E4F49A7E-1947-4F5B-A4C4-DE6230F7C2E6}"/>
              </a:ext>
            </a:extLst>
          </p:cNvPr>
          <p:cNvSpPr txBox="1"/>
          <p:nvPr/>
        </p:nvSpPr>
        <p:spPr>
          <a:xfrm>
            <a:off x="1603513" y="2186609"/>
            <a:ext cx="3843130" cy="369332"/>
          </a:xfrm>
          <a:prstGeom prst="rect">
            <a:avLst/>
          </a:prstGeom>
          <a:noFill/>
        </p:spPr>
        <p:txBody>
          <a:bodyPr wrap="square" rtlCol="0">
            <a:spAutoFit/>
          </a:bodyPr>
          <a:lstStyle/>
          <a:p>
            <a:r>
              <a:rPr lang="da-DK" dirty="0"/>
              <a:t>Kommune og NGO</a:t>
            </a:r>
          </a:p>
        </p:txBody>
      </p:sp>
    </p:spTree>
    <p:extLst>
      <p:ext uri="{BB962C8B-B14F-4D97-AF65-F5344CB8AC3E}">
        <p14:creationId xmlns:p14="http://schemas.microsoft.com/office/powerpoint/2010/main" val="2861107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5098E05-E854-4D3B-A81A-0A2BFF7320BA}"/>
              </a:ext>
            </a:extLst>
          </p:cNvPr>
          <p:cNvSpPr>
            <a:spLocks noGrp="1"/>
          </p:cNvSpPr>
          <p:nvPr>
            <p:ph type="title"/>
          </p:nvPr>
        </p:nvSpPr>
        <p:spPr/>
        <p:txBody>
          <a:bodyPr/>
          <a:lstStyle/>
          <a:p>
            <a:r>
              <a:rPr lang="da-DK" dirty="0"/>
              <a:t>Konklusion</a:t>
            </a:r>
            <a:br>
              <a:rPr lang="da-DK" dirty="0"/>
            </a:br>
            <a:endParaRPr lang="da-DK" sz="1600" dirty="0"/>
          </a:p>
        </p:txBody>
      </p:sp>
      <p:sp>
        <p:nvSpPr>
          <p:cNvPr id="3" name="Tekstfelt 2">
            <a:extLst>
              <a:ext uri="{FF2B5EF4-FFF2-40B4-BE49-F238E27FC236}">
                <a16:creationId xmlns:a16="http://schemas.microsoft.com/office/drawing/2014/main" id="{69E57EFC-2329-405E-8797-6F896AE04974}"/>
              </a:ext>
            </a:extLst>
          </p:cNvPr>
          <p:cNvSpPr txBox="1"/>
          <p:nvPr/>
        </p:nvSpPr>
        <p:spPr>
          <a:xfrm>
            <a:off x="1451579" y="1991031"/>
            <a:ext cx="7622083" cy="1200329"/>
          </a:xfrm>
          <a:prstGeom prst="rect">
            <a:avLst/>
          </a:prstGeom>
          <a:noFill/>
        </p:spPr>
        <p:txBody>
          <a:bodyPr wrap="square" rtlCol="0">
            <a:spAutoFit/>
          </a:bodyPr>
          <a:lstStyle/>
          <a:p>
            <a:pPr marL="285750" indent="-285750">
              <a:buFont typeface="Arial" panose="020B0604020202020204" pitchFamily="34" charset="0"/>
              <a:buChar char="•"/>
            </a:pPr>
            <a:r>
              <a:rPr lang="da-DK" dirty="0"/>
              <a:t>Vi har en metode der virker</a:t>
            </a:r>
          </a:p>
          <a:p>
            <a:pPr marL="285750" indent="-285750">
              <a:buFont typeface="Arial" panose="020B0604020202020204" pitchFamily="34" charset="0"/>
              <a:buChar char="•"/>
            </a:pPr>
            <a:r>
              <a:rPr lang="da-DK" dirty="0"/>
              <a:t>Vi har et ønske om at udbrede metoden </a:t>
            </a:r>
          </a:p>
          <a:p>
            <a:pPr marL="285750" indent="-285750">
              <a:buFont typeface="Arial" panose="020B0604020202020204" pitchFamily="34" charset="0"/>
              <a:buChar char="•"/>
            </a:pPr>
            <a:r>
              <a:rPr lang="da-DK" dirty="0"/>
              <a:t>Gerne i samarbejde med kommuner</a:t>
            </a:r>
          </a:p>
          <a:p>
            <a:pPr marL="285750" indent="-285750">
              <a:buFont typeface="Arial" panose="020B0604020202020204" pitchFamily="34" charset="0"/>
              <a:buChar char="•"/>
            </a:pPr>
            <a:endParaRPr lang="da-DK" dirty="0"/>
          </a:p>
        </p:txBody>
      </p:sp>
      <p:pic>
        <p:nvPicPr>
          <p:cNvPr id="5" name="Picture 3">
            <a:extLst>
              <a:ext uri="{FF2B5EF4-FFF2-40B4-BE49-F238E27FC236}">
                <a16:creationId xmlns:a16="http://schemas.microsoft.com/office/drawing/2014/main" id="{BE2715AD-795F-4506-8CE6-3DA9F8E1D9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48333" y="4915213"/>
            <a:ext cx="1575389" cy="141748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2101708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5098E05-E854-4D3B-A81A-0A2BFF7320BA}"/>
              </a:ext>
            </a:extLst>
          </p:cNvPr>
          <p:cNvSpPr>
            <a:spLocks noGrp="1"/>
          </p:cNvSpPr>
          <p:nvPr>
            <p:ph type="title"/>
          </p:nvPr>
        </p:nvSpPr>
        <p:spPr/>
        <p:txBody>
          <a:bodyPr/>
          <a:lstStyle/>
          <a:p>
            <a:r>
              <a:rPr lang="da-DK" dirty="0"/>
              <a:t>Kaffe</a:t>
            </a:r>
            <a:br>
              <a:rPr lang="da-DK" dirty="0"/>
            </a:br>
            <a:endParaRPr lang="da-DK" sz="1600" dirty="0"/>
          </a:p>
        </p:txBody>
      </p:sp>
      <p:sp>
        <p:nvSpPr>
          <p:cNvPr id="3" name="Tekstfelt 2">
            <a:extLst>
              <a:ext uri="{FF2B5EF4-FFF2-40B4-BE49-F238E27FC236}">
                <a16:creationId xmlns:a16="http://schemas.microsoft.com/office/drawing/2014/main" id="{69E57EFC-2329-405E-8797-6F896AE04974}"/>
              </a:ext>
            </a:extLst>
          </p:cNvPr>
          <p:cNvSpPr txBox="1"/>
          <p:nvPr/>
        </p:nvSpPr>
        <p:spPr>
          <a:xfrm>
            <a:off x="4068649" y="2014412"/>
            <a:ext cx="4054699" cy="1569660"/>
          </a:xfrm>
          <a:prstGeom prst="rect">
            <a:avLst/>
          </a:prstGeom>
          <a:noFill/>
        </p:spPr>
        <p:txBody>
          <a:bodyPr wrap="square" rtlCol="0">
            <a:spAutoFit/>
          </a:bodyPr>
          <a:lstStyle/>
          <a:p>
            <a:pPr algn="ctr"/>
            <a:r>
              <a:rPr lang="da-DK" sz="3200" dirty="0"/>
              <a:t>rune@bindeleddet.org</a:t>
            </a:r>
          </a:p>
          <a:p>
            <a:pPr algn="ctr"/>
            <a:r>
              <a:rPr lang="da-DK" sz="3200" dirty="0"/>
              <a:t>42 40 81 88</a:t>
            </a:r>
          </a:p>
          <a:p>
            <a:pPr algn="ctr"/>
            <a:r>
              <a:rPr lang="da-DK" sz="3200" dirty="0"/>
              <a:t>www.bindeleddet.org</a:t>
            </a:r>
          </a:p>
        </p:txBody>
      </p:sp>
      <p:pic>
        <p:nvPicPr>
          <p:cNvPr id="5" name="Picture 3">
            <a:extLst>
              <a:ext uri="{FF2B5EF4-FFF2-40B4-BE49-F238E27FC236}">
                <a16:creationId xmlns:a16="http://schemas.microsoft.com/office/drawing/2014/main" id="{BE2715AD-795F-4506-8CE6-3DA9F8E1D9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48333" y="4915213"/>
            <a:ext cx="1575389" cy="141748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Billede 5" descr="Et billede, der indeholder kaffe, kop, bord, drikkevarer&#10;&#10;Automatisk genereret beskrivelse">
            <a:extLst>
              <a:ext uri="{FF2B5EF4-FFF2-40B4-BE49-F238E27FC236}">
                <a16:creationId xmlns:a16="http://schemas.microsoft.com/office/drawing/2014/main" id="{0A5E2AA4-9BBB-415B-8375-88633B0F25C9}"/>
              </a:ext>
            </a:extLst>
          </p:cNvPr>
          <p:cNvPicPr>
            <a:picLocks noChangeAspect="1"/>
          </p:cNvPicPr>
          <p:nvPr/>
        </p:nvPicPr>
        <p:blipFill rotWithShape="1">
          <a:blip r:embed="rId3"/>
          <a:srcRect t="13107"/>
          <a:stretch/>
        </p:blipFill>
        <p:spPr>
          <a:xfrm>
            <a:off x="4168041" y="3658715"/>
            <a:ext cx="3855917" cy="2231907"/>
          </a:xfrm>
          <a:prstGeom prst="rect">
            <a:avLst/>
          </a:prstGeom>
          <a:ln w="12700">
            <a:solidFill>
              <a:schemeClr val="bg2">
                <a:lumMod val="50000"/>
              </a:schemeClr>
            </a:solidFill>
          </a:ln>
        </p:spPr>
      </p:pic>
    </p:spTree>
    <p:extLst>
      <p:ext uri="{BB962C8B-B14F-4D97-AF65-F5344CB8AC3E}">
        <p14:creationId xmlns:p14="http://schemas.microsoft.com/office/powerpoint/2010/main" val="245648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br>
              <a:rPr lang="da-DK" sz="1800" dirty="0"/>
            </a:br>
            <a:r>
              <a:rPr lang="da-DK" dirty="0"/>
              <a:t>Synes du godt om?</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16424" y="3346238"/>
            <a:ext cx="3273583" cy="294546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Tekstfelt 4">
            <a:extLst>
              <a:ext uri="{FF2B5EF4-FFF2-40B4-BE49-F238E27FC236}">
                <a16:creationId xmlns:a16="http://schemas.microsoft.com/office/drawing/2014/main" id="{F10CAE22-3D86-4B83-B2B3-6C47BF1BD433}"/>
              </a:ext>
            </a:extLst>
          </p:cNvPr>
          <p:cNvSpPr txBox="1"/>
          <p:nvPr/>
        </p:nvSpPr>
        <p:spPr>
          <a:xfrm>
            <a:off x="4476781" y="2228671"/>
            <a:ext cx="3731017" cy="1200329"/>
          </a:xfrm>
          <a:prstGeom prst="rect">
            <a:avLst/>
          </a:prstGeom>
          <a:noFill/>
        </p:spPr>
        <p:txBody>
          <a:bodyPr wrap="square" rtlCol="0">
            <a:spAutoFit/>
          </a:bodyPr>
          <a:lstStyle/>
          <a:p>
            <a:pPr marL="285750" indent="-285750">
              <a:buFont typeface="Arial" panose="020B0604020202020204" pitchFamily="34" charset="0"/>
              <a:buChar char="•"/>
            </a:pPr>
            <a:r>
              <a:rPr lang="da-DK" dirty="0"/>
              <a:t>LinkedIn: 	Fonden Bindeleddet</a:t>
            </a:r>
          </a:p>
          <a:p>
            <a:pPr marL="285750" indent="-285750">
              <a:buFont typeface="Arial" panose="020B0604020202020204" pitchFamily="34" charset="0"/>
              <a:buChar char="•"/>
            </a:pPr>
            <a:r>
              <a:rPr lang="da-DK" dirty="0"/>
              <a:t>Facebook: 	Bindeleddet</a:t>
            </a:r>
          </a:p>
          <a:p>
            <a:pPr marL="285750" indent="-285750">
              <a:buFont typeface="Arial" panose="020B0604020202020204" pitchFamily="34" charset="0"/>
              <a:buChar char="•"/>
            </a:pPr>
            <a:r>
              <a:rPr lang="da-DK" dirty="0"/>
              <a:t>Instagram: 	</a:t>
            </a:r>
            <a:r>
              <a:rPr lang="da-DK" dirty="0" err="1"/>
              <a:t>Bleddet</a:t>
            </a:r>
            <a:endParaRPr lang="da-DK" dirty="0"/>
          </a:p>
          <a:p>
            <a:endParaRPr lang="da-DK" dirty="0"/>
          </a:p>
        </p:txBody>
      </p:sp>
      <p:pic>
        <p:nvPicPr>
          <p:cNvPr id="6" name="Billede 5">
            <a:extLst>
              <a:ext uri="{FF2B5EF4-FFF2-40B4-BE49-F238E27FC236}">
                <a16:creationId xmlns:a16="http://schemas.microsoft.com/office/drawing/2014/main" id="{25AC089C-F613-45CE-B7BD-5724A98D45FA}"/>
              </a:ext>
            </a:extLst>
          </p:cNvPr>
          <p:cNvPicPr>
            <a:picLocks noChangeAspect="1"/>
          </p:cNvPicPr>
          <p:nvPr/>
        </p:nvPicPr>
        <p:blipFill rotWithShape="1">
          <a:blip r:embed="rId3"/>
          <a:srcRect t="2386" r="55173" b="3005"/>
          <a:stretch/>
        </p:blipFill>
        <p:spPr>
          <a:xfrm>
            <a:off x="2186834" y="3346238"/>
            <a:ext cx="1794007" cy="1622738"/>
          </a:xfrm>
          <a:prstGeom prst="rect">
            <a:avLst/>
          </a:prstGeom>
          <a:ln>
            <a:solidFill>
              <a:srgbClr val="000000"/>
            </a:solidFill>
          </a:ln>
        </p:spPr>
      </p:pic>
      <p:pic>
        <p:nvPicPr>
          <p:cNvPr id="8" name="Billede 7">
            <a:extLst>
              <a:ext uri="{FF2B5EF4-FFF2-40B4-BE49-F238E27FC236}">
                <a16:creationId xmlns:a16="http://schemas.microsoft.com/office/drawing/2014/main" id="{3B5725DF-547B-4D56-8DF8-22C68C908C66}"/>
              </a:ext>
            </a:extLst>
          </p:cNvPr>
          <p:cNvPicPr>
            <a:picLocks noChangeAspect="1"/>
          </p:cNvPicPr>
          <p:nvPr/>
        </p:nvPicPr>
        <p:blipFill rotWithShape="1">
          <a:blip r:embed="rId4"/>
          <a:srcRect l="18245" t="26105" r="17308" b="25079"/>
          <a:stretch/>
        </p:blipFill>
        <p:spPr>
          <a:xfrm>
            <a:off x="8525590" y="3346238"/>
            <a:ext cx="2006328" cy="1519707"/>
          </a:xfrm>
          <a:prstGeom prst="rect">
            <a:avLst/>
          </a:prstGeom>
          <a:ln>
            <a:solidFill>
              <a:srgbClr val="000000"/>
            </a:solidFill>
          </a:ln>
        </p:spPr>
      </p:pic>
    </p:spTree>
    <p:extLst>
      <p:ext uri="{BB962C8B-B14F-4D97-AF65-F5344CB8AC3E}">
        <p14:creationId xmlns:p14="http://schemas.microsoft.com/office/powerpoint/2010/main" val="14799418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51577" y="4774934"/>
            <a:ext cx="9603275" cy="1049235"/>
          </a:xfrm>
        </p:spPr>
        <p:txBody>
          <a:bodyPr/>
          <a:lstStyle/>
          <a:p>
            <a:pPr algn="ctr"/>
            <a:br>
              <a:rPr lang="da-DK" sz="1800" dirty="0"/>
            </a:br>
            <a:r>
              <a:rPr lang="da-DK" sz="3600" dirty="0">
                <a:latin typeface="Kontrapunkt Bold" panose="02000803000000000000" pitchFamily="50" charset="0"/>
              </a:rPr>
              <a:t>Tak!</a:t>
            </a:r>
            <a:endParaRPr lang="en-US" sz="3600" dirty="0">
              <a:latin typeface="Kontrapunkt Bold" panose="02000803000000000000" pitchFamily="50"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75373" y="859785"/>
            <a:ext cx="3955681" cy="355919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8705106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br>
              <a:rPr lang="da-DK" sz="1800" dirty="0"/>
            </a:br>
            <a:r>
              <a:rPr lang="da-DK" dirty="0"/>
              <a:t>Spørgsmål?</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16424" y="3346238"/>
            <a:ext cx="3273583" cy="294546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0966336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6BE7BB1-F175-4412-BA72-7BB57D1C0B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48333" y="4915213"/>
            <a:ext cx="1575389" cy="141748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Tekstfelt 6">
            <a:extLst>
              <a:ext uri="{FF2B5EF4-FFF2-40B4-BE49-F238E27FC236}">
                <a16:creationId xmlns:a16="http://schemas.microsoft.com/office/drawing/2014/main" id="{344C38D0-6336-4795-A379-D4993FFAB074}"/>
              </a:ext>
            </a:extLst>
          </p:cNvPr>
          <p:cNvSpPr txBox="1"/>
          <p:nvPr/>
        </p:nvSpPr>
        <p:spPr>
          <a:xfrm>
            <a:off x="1451579" y="1991031"/>
            <a:ext cx="6296088" cy="1477328"/>
          </a:xfrm>
          <a:prstGeom prst="rect">
            <a:avLst/>
          </a:prstGeom>
          <a:noFill/>
        </p:spPr>
        <p:txBody>
          <a:bodyPr wrap="square" rtlCol="0">
            <a:spAutoFit/>
          </a:bodyPr>
          <a:lstStyle/>
          <a:p>
            <a:r>
              <a:rPr lang="da-DK" dirty="0"/>
              <a:t>Rune Utzon-Frank</a:t>
            </a:r>
          </a:p>
          <a:p>
            <a:r>
              <a:rPr lang="da-DK" dirty="0"/>
              <a:t>Direktør, Fonden Bindeleddet</a:t>
            </a:r>
          </a:p>
          <a:p>
            <a:endParaRPr lang="da-DK" dirty="0"/>
          </a:p>
          <a:p>
            <a:pPr marL="285750" indent="-285750">
              <a:buFont typeface="Arial" panose="020B0604020202020204" pitchFamily="34" charset="0"/>
              <a:buChar char="•"/>
            </a:pPr>
            <a:r>
              <a:rPr lang="da-DK" dirty="0"/>
              <a:t>Bestyrelsesmedlem hos </a:t>
            </a:r>
            <a:r>
              <a:rPr lang="da-DK" dirty="0" err="1"/>
              <a:t>Aastedet</a:t>
            </a:r>
            <a:r>
              <a:rPr lang="da-DK"/>
              <a:t> </a:t>
            </a:r>
            <a:endParaRPr lang="da-DK" dirty="0"/>
          </a:p>
          <a:p>
            <a:endParaRPr lang="da-DK" dirty="0"/>
          </a:p>
        </p:txBody>
      </p:sp>
      <p:pic>
        <p:nvPicPr>
          <p:cNvPr id="5" name="Billede 4">
            <a:extLst>
              <a:ext uri="{FF2B5EF4-FFF2-40B4-BE49-F238E27FC236}">
                <a16:creationId xmlns:a16="http://schemas.microsoft.com/office/drawing/2014/main" id="{F3E00B61-995C-40A0-AE46-16A279561161}"/>
              </a:ext>
            </a:extLst>
          </p:cNvPr>
          <p:cNvPicPr>
            <a:picLocks noChangeAspect="1"/>
          </p:cNvPicPr>
          <p:nvPr/>
        </p:nvPicPr>
        <p:blipFill>
          <a:blip r:embed="rId3"/>
          <a:srcRect/>
          <a:stretch/>
        </p:blipFill>
        <p:spPr>
          <a:xfrm>
            <a:off x="7998061" y="1350922"/>
            <a:ext cx="2438713" cy="239514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5413009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5098E05-E854-4D3B-A81A-0A2BFF7320BA}"/>
              </a:ext>
            </a:extLst>
          </p:cNvPr>
          <p:cNvSpPr>
            <a:spLocks noGrp="1"/>
          </p:cNvSpPr>
          <p:nvPr>
            <p:ph type="title"/>
          </p:nvPr>
        </p:nvSpPr>
        <p:spPr/>
        <p:txBody>
          <a:bodyPr/>
          <a:lstStyle/>
          <a:p>
            <a:r>
              <a:rPr lang="da-DK" dirty="0"/>
              <a:t>Frivillighed</a:t>
            </a:r>
            <a:br>
              <a:rPr lang="da-DK" dirty="0"/>
            </a:br>
            <a:endParaRPr lang="da-DK" sz="1600" dirty="0"/>
          </a:p>
        </p:txBody>
      </p:sp>
      <p:pic>
        <p:nvPicPr>
          <p:cNvPr id="5" name="Picture 3">
            <a:extLst>
              <a:ext uri="{FF2B5EF4-FFF2-40B4-BE49-F238E27FC236}">
                <a16:creationId xmlns:a16="http://schemas.microsoft.com/office/drawing/2014/main" id="{BE2715AD-795F-4506-8CE6-3DA9F8E1D9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48333" y="4915213"/>
            <a:ext cx="1575389" cy="141748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Tekstfelt 7">
            <a:extLst>
              <a:ext uri="{FF2B5EF4-FFF2-40B4-BE49-F238E27FC236}">
                <a16:creationId xmlns:a16="http://schemas.microsoft.com/office/drawing/2014/main" id="{B3D7CD4D-99C1-4A3F-B74B-F0E581E0EB38}"/>
              </a:ext>
            </a:extLst>
          </p:cNvPr>
          <p:cNvSpPr txBox="1"/>
          <p:nvPr/>
        </p:nvSpPr>
        <p:spPr>
          <a:xfrm>
            <a:off x="3045691" y="2639429"/>
            <a:ext cx="6100618" cy="2031325"/>
          </a:xfrm>
          <a:prstGeom prst="rect">
            <a:avLst/>
          </a:prstGeom>
          <a:noFill/>
        </p:spPr>
        <p:txBody>
          <a:bodyPr wrap="square">
            <a:spAutoFit/>
          </a:bodyPr>
          <a:lstStyle/>
          <a:p>
            <a:pPr algn="l"/>
            <a:r>
              <a:rPr lang="da-DK" sz="1800" b="0" i="1" u="none" strike="noStrike" baseline="0" dirty="0">
                <a:latin typeface="TimesNewRomanPS-ItalicMT"/>
              </a:rPr>
              <a:t>”Det har stor betydning, at det ikke er en professionel relation, men et venskab. Fordi man kan udtrykke sig noget mere, end man kunne, hvis man skal til at tænke over, hvad man skal sige. Når man skal sige det til en professionel, er trangen der ikke rigtig”. </a:t>
            </a:r>
          </a:p>
          <a:p>
            <a:pPr algn="l"/>
            <a:endParaRPr lang="da-DK" i="1" dirty="0">
              <a:latin typeface="TimesNewRomanPS-ItalicMT"/>
            </a:endParaRPr>
          </a:p>
          <a:p>
            <a:pPr algn="l"/>
            <a:r>
              <a:rPr lang="da-DK" sz="1800" b="0" i="0" u="none" strike="noStrike" baseline="0" dirty="0">
                <a:latin typeface="TimesNewRomanPSMT"/>
              </a:rPr>
              <a:t>(Ung i mentorforløb)</a:t>
            </a:r>
            <a:endParaRPr lang="da-DK" dirty="0"/>
          </a:p>
        </p:txBody>
      </p:sp>
    </p:spTree>
    <p:extLst>
      <p:ext uri="{BB962C8B-B14F-4D97-AF65-F5344CB8AC3E}">
        <p14:creationId xmlns:p14="http://schemas.microsoft.com/office/powerpoint/2010/main" val="16509426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C3ADA76-2574-4CB9-B5B5-9C13F44A19B9}"/>
              </a:ext>
            </a:extLst>
          </p:cNvPr>
          <p:cNvSpPr>
            <a:spLocks noGrp="1"/>
          </p:cNvSpPr>
          <p:nvPr>
            <p:ph type="title"/>
          </p:nvPr>
        </p:nvSpPr>
        <p:spPr/>
        <p:txBody>
          <a:bodyPr/>
          <a:lstStyle/>
          <a:p>
            <a:r>
              <a:rPr lang="da-DK" dirty="0"/>
              <a:t>Om Bindeleddet</a:t>
            </a:r>
          </a:p>
        </p:txBody>
      </p:sp>
      <p:sp>
        <p:nvSpPr>
          <p:cNvPr id="7" name="Tekstfelt 6">
            <a:extLst>
              <a:ext uri="{FF2B5EF4-FFF2-40B4-BE49-F238E27FC236}">
                <a16:creationId xmlns:a16="http://schemas.microsoft.com/office/drawing/2014/main" id="{344C38D0-6336-4795-A379-D4993FFAB074}"/>
              </a:ext>
            </a:extLst>
          </p:cNvPr>
          <p:cNvSpPr txBox="1"/>
          <p:nvPr/>
        </p:nvSpPr>
        <p:spPr>
          <a:xfrm>
            <a:off x="1451579" y="1991031"/>
            <a:ext cx="7185984" cy="2585323"/>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da-DK" dirty="0"/>
              <a:t>Etableret 2016 af Fonden Morgencafé for Hjemløse (VELUX FONDEN)</a:t>
            </a:r>
          </a:p>
          <a:p>
            <a:pPr marL="285750" indent="-285750">
              <a:buFont typeface="Arial" panose="020B0604020202020204" pitchFamily="34" charset="0"/>
              <a:buChar char="•"/>
            </a:pPr>
            <a:r>
              <a:rPr lang="da-DK" dirty="0"/>
              <a:t>Grundlagt som fond i 2020</a:t>
            </a:r>
          </a:p>
          <a:p>
            <a:pPr marL="285750" indent="-285750">
              <a:buFont typeface="Arial" panose="020B0604020202020204" pitchFamily="34" charset="0"/>
              <a:buChar char="•"/>
            </a:pPr>
            <a:r>
              <a:rPr lang="da-DK" dirty="0"/>
              <a:t>Støttet af  Det Obelske Familiefond frem til 2023</a:t>
            </a:r>
          </a:p>
          <a:p>
            <a:pPr marL="285750" indent="-285750">
              <a:buFont typeface="Arial" panose="020B0604020202020204" pitchFamily="34" charset="0"/>
              <a:buChar char="•"/>
            </a:pPr>
            <a:r>
              <a:rPr lang="da-DK" dirty="0"/>
              <a:t>4 byer – 6 indsatser (+2)</a:t>
            </a:r>
          </a:p>
          <a:p>
            <a:pPr marL="285750" indent="-285750">
              <a:buFont typeface="Arial" panose="020B0604020202020204" pitchFamily="34" charset="0"/>
              <a:buChar char="•"/>
            </a:pPr>
            <a:r>
              <a:rPr lang="da-DK" dirty="0"/>
              <a:t>Ca. 60 frivillige – 2,5 ansatte</a:t>
            </a:r>
          </a:p>
          <a:p>
            <a:pPr marL="285750" indent="-285750">
              <a:buFont typeface="Arial" panose="020B0604020202020204" pitchFamily="34" charset="0"/>
              <a:buChar char="•"/>
            </a:pPr>
            <a:r>
              <a:rPr lang="da-DK" dirty="0"/>
              <a:t>300 unge – 35 mentorskaber</a:t>
            </a:r>
          </a:p>
          <a:p>
            <a:pPr marL="285750" indent="-285750">
              <a:buFont typeface="Arial" panose="020B0604020202020204" pitchFamily="34" charset="0"/>
              <a:buChar char="•"/>
            </a:pPr>
            <a:endParaRPr lang="da-DK" dirty="0"/>
          </a:p>
          <a:p>
            <a:pPr marL="285750" indent="-285750">
              <a:buFont typeface="Arial" panose="020B0604020202020204" pitchFamily="34" charset="0"/>
              <a:buChar char="•"/>
            </a:pPr>
            <a:endParaRPr lang="da-DK" dirty="0"/>
          </a:p>
          <a:p>
            <a:pPr marL="285750" indent="-285750">
              <a:buFont typeface="Arial" panose="020B0604020202020204" pitchFamily="34" charset="0"/>
              <a:buChar char="•"/>
            </a:pPr>
            <a:endParaRPr lang="da-DK" dirty="0"/>
          </a:p>
        </p:txBody>
      </p:sp>
      <p:pic>
        <p:nvPicPr>
          <p:cNvPr id="6" name="Billede 5">
            <a:extLst>
              <a:ext uri="{FF2B5EF4-FFF2-40B4-BE49-F238E27FC236}">
                <a16:creationId xmlns:a16="http://schemas.microsoft.com/office/drawing/2014/main" id="{D4369F7B-8334-4D4F-935D-8CCFD4E006DD}"/>
              </a:ext>
            </a:extLst>
          </p:cNvPr>
          <p:cNvPicPr>
            <a:picLocks noChangeAspect="1"/>
          </p:cNvPicPr>
          <p:nvPr/>
        </p:nvPicPr>
        <p:blipFill rotWithShape="1">
          <a:blip r:embed="rId2"/>
          <a:srcRect t="4264" b="9651"/>
          <a:stretch/>
        </p:blipFill>
        <p:spPr>
          <a:xfrm>
            <a:off x="5030182" y="3429000"/>
            <a:ext cx="6108718" cy="295801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209786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lede 8">
            <a:extLst>
              <a:ext uri="{FF2B5EF4-FFF2-40B4-BE49-F238E27FC236}">
                <a16:creationId xmlns:a16="http://schemas.microsoft.com/office/drawing/2014/main" id="{822E26A0-6C96-4ED1-901E-045C3E4DB673}"/>
              </a:ext>
            </a:extLst>
          </p:cNvPr>
          <p:cNvPicPr>
            <a:picLocks noChangeAspect="1"/>
          </p:cNvPicPr>
          <p:nvPr/>
        </p:nvPicPr>
        <p:blipFill>
          <a:blip r:embed="rId2"/>
          <a:stretch>
            <a:fillRect/>
          </a:stretch>
        </p:blipFill>
        <p:spPr>
          <a:xfrm>
            <a:off x="7451379" y="-2252"/>
            <a:ext cx="4601182" cy="6134910"/>
          </a:xfrm>
          <a:prstGeom prst="rect">
            <a:avLst/>
          </a:prstGeom>
          <a:ln>
            <a:solidFill>
              <a:schemeClr val="accent1"/>
            </a:solidFill>
          </a:ln>
        </p:spPr>
      </p:pic>
      <p:sp>
        <p:nvSpPr>
          <p:cNvPr id="2" name="Titel 1">
            <a:extLst>
              <a:ext uri="{FF2B5EF4-FFF2-40B4-BE49-F238E27FC236}">
                <a16:creationId xmlns:a16="http://schemas.microsoft.com/office/drawing/2014/main" id="{0C3ADA76-2574-4CB9-B5B5-9C13F44A19B9}"/>
              </a:ext>
            </a:extLst>
          </p:cNvPr>
          <p:cNvSpPr>
            <a:spLocks noGrp="1"/>
          </p:cNvSpPr>
          <p:nvPr>
            <p:ph type="title"/>
          </p:nvPr>
        </p:nvSpPr>
        <p:spPr/>
        <p:txBody>
          <a:bodyPr/>
          <a:lstStyle/>
          <a:p>
            <a:r>
              <a:rPr lang="da-DK" dirty="0"/>
              <a:t>Metode &amp; mål</a:t>
            </a:r>
          </a:p>
        </p:txBody>
      </p:sp>
      <p:pic>
        <p:nvPicPr>
          <p:cNvPr id="4" name="Picture 3">
            <a:extLst>
              <a:ext uri="{FF2B5EF4-FFF2-40B4-BE49-F238E27FC236}">
                <a16:creationId xmlns:a16="http://schemas.microsoft.com/office/drawing/2014/main" id="{96BE7BB1-F175-4412-BA72-7BB57D1C0B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48333" y="4915213"/>
            <a:ext cx="1575389" cy="141748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Tekstfelt 6">
            <a:extLst>
              <a:ext uri="{FF2B5EF4-FFF2-40B4-BE49-F238E27FC236}">
                <a16:creationId xmlns:a16="http://schemas.microsoft.com/office/drawing/2014/main" id="{344C38D0-6336-4795-A379-D4993FFAB074}"/>
              </a:ext>
            </a:extLst>
          </p:cNvPr>
          <p:cNvSpPr txBox="1"/>
          <p:nvPr/>
        </p:nvSpPr>
        <p:spPr>
          <a:xfrm>
            <a:off x="1451579" y="1991031"/>
            <a:ext cx="6296088" cy="3139321"/>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da-DK" dirty="0"/>
              <a:t>To indsatser i én</a:t>
            </a:r>
          </a:p>
          <a:p>
            <a:pPr marL="285750" indent="-285750">
              <a:buFont typeface="Arial" panose="020B0604020202020204" pitchFamily="34" charset="0"/>
              <a:buChar char="•"/>
            </a:pPr>
            <a:r>
              <a:rPr lang="da-DK" dirty="0"/>
              <a:t>Selvvalgt relation (metodehjørnesten)</a:t>
            </a:r>
          </a:p>
          <a:p>
            <a:pPr marL="285750" indent="-285750">
              <a:buFont typeface="Arial" panose="020B0604020202020204" pitchFamily="34" charset="0"/>
              <a:buChar char="•"/>
            </a:pPr>
            <a:r>
              <a:rPr lang="da-DK" dirty="0"/>
              <a:t>Mindst 1½ års frivilligengagement</a:t>
            </a:r>
          </a:p>
          <a:p>
            <a:pPr marL="285750" indent="-285750">
              <a:buFont typeface="Arial" panose="020B0604020202020204" pitchFamily="34" charset="0"/>
              <a:buChar char="•"/>
            </a:pPr>
            <a:r>
              <a:rPr lang="da-DK" dirty="0"/>
              <a:t>Mentorstøtte til </a:t>
            </a:r>
          </a:p>
          <a:p>
            <a:pPr marL="742950" lvl="1" indent="-285750">
              <a:buFont typeface="Arial" panose="020B0604020202020204" pitchFamily="34" charset="0"/>
              <a:buChar char="•"/>
            </a:pPr>
            <a:r>
              <a:rPr lang="da-DK" dirty="0"/>
              <a:t>unge hjemløse (§110)</a:t>
            </a:r>
          </a:p>
          <a:p>
            <a:pPr marL="742950" lvl="1" indent="-285750">
              <a:buFont typeface="Arial" panose="020B0604020202020204" pitchFamily="34" charset="0"/>
              <a:buChar char="•"/>
            </a:pPr>
            <a:r>
              <a:rPr lang="da-DK" dirty="0"/>
              <a:t>unge tidligere anbragte</a:t>
            </a:r>
          </a:p>
          <a:p>
            <a:pPr marL="742950" lvl="1" indent="-285750">
              <a:buFont typeface="Arial" panose="020B0604020202020204" pitchFamily="34" charset="0"/>
              <a:buChar char="•"/>
            </a:pPr>
            <a:r>
              <a:rPr lang="da-DK" dirty="0"/>
              <a:t>unge enlige mødre</a:t>
            </a:r>
          </a:p>
          <a:p>
            <a:pPr marL="285750" indent="-285750">
              <a:buFont typeface="Arial" panose="020B0604020202020204" pitchFamily="34" charset="0"/>
              <a:buChar char="•"/>
            </a:pPr>
            <a:r>
              <a:rPr lang="da-DK" dirty="0"/>
              <a:t>Overgang til egen bolig</a:t>
            </a:r>
          </a:p>
          <a:p>
            <a:pPr marL="742950" lvl="1" indent="-285750">
              <a:buFont typeface="Arial" panose="020B0604020202020204" pitchFamily="34" charset="0"/>
              <a:buChar char="•"/>
            </a:pPr>
            <a:endParaRPr lang="da-DK" dirty="0"/>
          </a:p>
          <a:p>
            <a:pPr marL="285750" indent="-285750">
              <a:buFont typeface="Arial" panose="020B0604020202020204" pitchFamily="34" charset="0"/>
              <a:buChar char="•"/>
            </a:pPr>
            <a:r>
              <a:rPr lang="da-DK" dirty="0"/>
              <a:t>Mål 1: At skabe en tæt relation</a:t>
            </a:r>
          </a:p>
          <a:p>
            <a:pPr marL="285750" indent="-285750">
              <a:buFont typeface="Arial" panose="020B0604020202020204" pitchFamily="34" charset="0"/>
              <a:buChar char="•"/>
            </a:pPr>
            <a:r>
              <a:rPr lang="da-DK" dirty="0"/>
              <a:t>Mål 2:  At skabe et positivt netværk</a:t>
            </a:r>
          </a:p>
        </p:txBody>
      </p:sp>
    </p:spTree>
    <p:extLst>
      <p:ext uri="{BB962C8B-B14F-4D97-AF65-F5344CB8AC3E}">
        <p14:creationId xmlns:p14="http://schemas.microsoft.com/office/powerpoint/2010/main" val="2384743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7">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7">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lede 6">
            <a:extLst>
              <a:ext uri="{FF2B5EF4-FFF2-40B4-BE49-F238E27FC236}">
                <a16:creationId xmlns:a16="http://schemas.microsoft.com/office/drawing/2014/main" id="{5787AA3D-5099-4330-A83A-7A2CA3B221B1}"/>
              </a:ext>
            </a:extLst>
          </p:cNvPr>
          <p:cNvPicPr>
            <a:picLocks noChangeAspect="1"/>
          </p:cNvPicPr>
          <p:nvPr/>
        </p:nvPicPr>
        <p:blipFill rotWithShape="1">
          <a:blip r:embed="rId2"/>
          <a:srcRect t="19857" b="18914"/>
          <a:stretch/>
        </p:blipFill>
        <p:spPr>
          <a:xfrm>
            <a:off x="3180716" y="2912469"/>
            <a:ext cx="7255311" cy="3331727"/>
          </a:xfrm>
          <a:prstGeom prst="rect">
            <a:avLst/>
          </a:prstGeom>
          <a:ln>
            <a:solidFill>
              <a:srgbClr val="00B0F0"/>
            </a:solidFill>
          </a:ln>
        </p:spPr>
      </p:pic>
      <p:sp>
        <p:nvSpPr>
          <p:cNvPr id="2" name="Titel 1">
            <a:extLst>
              <a:ext uri="{FF2B5EF4-FFF2-40B4-BE49-F238E27FC236}">
                <a16:creationId xmlns:a16="http://schemas.microsoft.com/office/drawing/2014/main" id="{65098E05-E854-4D3B-A81A-0A2BFF7320BA}"/>
              </a:ext>
            </a:extLst>
          </p:cNvPr>
          <p:cNvSpPr>
            <a:spLocks noGrp="1"/>
          </p:cNvSpPr>
          <p:nvPr>
            <p:ph type="title"/>
          </p:nvPr>
        </p:nvSpPr>
        <p:spPr/>
        <p:txBody>
          <a:bodyPr/>
          <a:lstStyle/>
          <a:p>
            <a:r>
              <a:rPr lang="da-DK" dirty="0"/>
              <a:t>Økonomi</a:t>
            </a:r>
            <a:br>
              <a:rPr lang="da-DK" dirty="0"/>
            </a:br>
            <a:endParaRPr lang="da-DK" sz="1600" dirty="0"/>
          </a:p>
        </p:txBody>
      </p:sp>
      <p:sp>
        <p:nvSpPr>
          <p:cNvPr id="3" name="Tekstfelt 2">
            <a:extLst>
              <a:ext uri="{FF2B5EF4-FFF2-40B4-BE49-F238E27FC236}">
                <a16:creationId xmlns:a16="http://schemas.microsoft.com/office/drawing/2014/main" id="{69E57EFC-2329-405E-8797-6F896AE04974}"/>
              </a:ext>
            </a:extLst>
          </p:cNvPr>
          <p:cNvSpPr txBox="1"/>
          <p:nvPr/>
        </p:nvSpPr>
        <p:spPr>
          <a:xfrm>
            <a:off x="1451579" y="1991031"/>
            <a:ext cx="5123518" cy="1754326"/>
          </a:xfrm>
          <a:prstGeom prst="rect">
            <a:avLst/>
          </a:prstGeom>
          <a:noFill/>
        </p:spPr>
        <p:txBody>
          <a:bodyPr wrap="square" rtlCol="0">
            <a:spAutoFit/>
          </a:bodyPr>
          <a:lstStyle/>
          <a:p>
            <a:pPr marL="285750" indent="-285750">
              <a:buFont typeface="Arial" panose="020B0604020202020204" pitchFamily="34" charset="0"/>
              <a:buChar char="•"/>
            </a:pPr>
            <a:r>
              <a:rPr lang="da-DK" dirty="0"/>
              <a:t>Et indsatssted   = kr. 250.000 årligt</a:t>
            </a:r>
          </a:p>
          <a:p>
            <a:pPr marL="285750" indent="-285750">
              <a:buFont typeface="Arial" panose="020B0604020202020204" pitchFamily="34" charset="0"/>
              <a:buChar char="•"/>
            </a:pPr>
            <a:r>
              <a:rPr lang="da-DK" dirty="0"/>
              <a:t>En ung hjemløs = kr. 300.000 årligt</a:t>
            </a:r>
          </a:p>
          <a:p>
            <a:pPr marL="285750" indent="-285750">
              <a:buFont typeface="Arial" panose="020B0604020202020204" pitchFamily="34" charset="0"/>
              <a:buChar char="•"/>
            </a:pPr>
            <a:endParaRPr lang="da-DK" dirty="0"/>
          </a:p>
          <a:p>
            <a:pPr marL="285750" indent="-285750">
              <a:buFont typeface="Arial" panose="020B0604020202020204" pitchFamily="34" charset="0"/>
              <a:buChar char="•"/>
            </a:pPr>
            <a:endParaRPr lang="da-DK" dirty="0"/>
          </a:p>
          <a:p>
            <a:pPr marL="285750" indent="-285750">
              <a:buFont typeface="Arial" panose="020B0604020202020204" pitchFamily="34" charset="0"/>
              <a:buChar char="•"/>
            </a:pPr>
            <a:endParaRPr lang="da-DK" dirty="0"/>
          </a:p>
          <a:p>
            <a:pPr marL="285750" indent="-285750">
              <a:buFont typeface="Arial" panose="020B0604020202020204" pitchFamily="34" charset="0"/>
              <a:buChar char="•"/>
            </a:pPr>
            <a:endParaRPr lang="da-DK" dirty="0"/>
          </a:p>
        </p:txBody>
      </p:sp>
      <p:pic>
        <p:nvPicPr>
          <p:cNvPr id="5" name="Picture 3">
            <a:extLst>
              <a:ext uri="{FF2B5EF4-FFF2-40B4-BE49-F238E27FC236}">
                <a16:creationId xmlns:a16="http://schemas.microsoft.com/office/drawing/2014/main" id="{BE2715AD-795F-4506-8CE6-3DA9F8E1D9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48333" y="4915213"/>
            <a:ext cx="1575389" cy="141748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080839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5098E05-E854-4D3B-A81A-0A2BFF7320BA}"/>
              </a:ext>
            </a:extLst>
          </p:cNvPr>
          <p:cNvSpPr>
            <a:spLocks noGrp="1"/>
          </p:cNvSpPr>
          <p:nvPr>
            <p:ph type="title"/>
          </p:nvPr>
        </p:nvSpPr>
        <p:spPr/>
        <p:txBody>
          <a:bodyPr/>
          <a:lstStyle/>
          <a:p>
            <a:r>
              <a:rPr lang="da-DK" dirty="0"/>
              <a:t>Resultater</a:t>
            </a:r>
            <a:br>
              <a:rPr lang="da-DK" dirty="0"/>
            </a:br>
            <a:endParaRPr lang="da-DK" sz="1600" dirty="0"/>
          </a:p>
        </p:txBody>
      </p:sp>
      <p:sp>
        <p:nvSpPr>
          <p:cNvPr id="3" name="Tekstfelt 2">
            <a:extLst>
              <a:ext uri="{FF2B5EF4-FFF2-40B4-BE49-F238E27FC236}">
                <a16:creationId xmlns:a16="http://schemas.microsoft.com/office/drawing/2014/main" id="{69E57EFC-2329-405E-8797-6F896AE04974}"/>
              </a:ext>
            </a:extLst>
          </p:cNvPr>
          <p:cNvSpPr txBox="1"/>
          <p:nvPr/>
        </p:nvSpPr>
        <p:spPr>
          <a:xfrm>
            <a:off x="1451579" y="1991031"/>
            <a:ext cx="5925167" cy="1754326"/>
          </a:xfrm>
          <a:prstGeom prst="rect">
            <a:avLst/>
          </a:prstGeom>
          <a:noFill/>
        </p:spPr>
        <p:txBody>
          <a:bodyPr wrap="square" rtlCol="0">
            <a:spAutoFit/>
          </a:bodyPr>
          <a:lstStyle/>
          <a:p>
            <a:r>
              <a:rPr lang="da-DK" i="1" dirty="0"/>
              <a:t>”Bindeleddet har udviklet og gennemført en indsats, som er virksom i forhold til at hjælpe unge hjemløse med at komme tættere på ’et normalt liv’ med job/uddannelse, egen bolig, styr på økonomien og et godt socialt netværk.” </a:t>
            </a:r>
          </a:p>
          <a:p>
            <a:endParaRPr lang="da-DK" i="1" dirty="0"/>
          </a:p>
          <a:p>
            <a:r>
              <a:rPr lang="da-DK" i="1" dirty="0"/>
              <a:t>(Oxford Research, Evaluering af Bindeleddet, 2020)</a:t>
            </a:r>
            <a:endParaRPr lang="da-DK" dirty="0"/>
          </a:p>
        </p:txBody>
      </p:sp>
      <p:pic>
        <p:nvPicPr>
          <p:cNvPr id="5" name="Picture 3">
            <a:extLst>
              <a:ext uri="{FF2B5EF4-FFF2-40B4-BE49-F238E27FC236}">
                <a16:creationId xmlns:a16="http://schemas.microsoft.com/office/drawing/2014/main" id="{BE2715AD-795F-4506-8CE6-3DA9F8E1D9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48333" y="4915213"/>
            <a:ext cx="1575389" cy="141748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1068441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5098E05-E854-4D3B-A81A-0A2BFF7320BA}"/>
              </a:ext>
            </a:extLst>
          </p:cNvPr>
          <p:cNvSpPr>
            <a:spLocks noGrp="1"/>
          </p:cNvSpPr>
          <p:nvPr>
            <p:ph type="title"/>
          </p:nvPr>
        </p:nvSpPr>
        <p:spPr/>
        <p:txBody>
          <a:bodyPr/>
          <a:lstStyle/>
          <a:p>
            <a:r>
              <a:rPr lang="da-DK" dirty="0"/>
              <a:t>Resultater</a:t>
            </a:r>
            <a:br>
              <a:rPr lang="da-DK" dirty="0"/>
            </a:br>
            <a:endParaRPr lang="da-DK" sz="1600" dirty="0"/>
          </a:p>
        </p:txBody>
      </p:sp>
      <p:sp>
        <p:nvSpPr>
          <p:cNvPr id="3" name="Tekstfelt 2">
            <a:extLst>
              <a:ext uri="{FF2B5EF4-FFF2-40B4-BE49-F238E27FC236}">
                <a16:creationId xmlns:a16="http://schemas.microsoft.com/office/drawing/2014/main" id="{69E57EFC-2329-405E-8797-6F896AE04974}"/>
              </a:ext>
            </a:extLst>
          </p:cNvPr>
          <p:cNvSpPr txBox="1"/>
          <p:nvPr/>
        </p:nvSpPr>
        <p:spPr>
          <a:xfrm>
            <a:off x="1451579" y="1991031"/>
            <a:ext cx="5925167" cy="1200329"/>
          </a:xfrm>
          <a:prstGeom prst="rect">
            <a:avLst/>
          </a:prstGeom>
          <a:noFill/>
        </p:spPr>
        <p:txBody>
          <a:bodyPr wrap="square" rtlCol="0">
            <a:spAutoFit/>
          </a:bodyPr>
          <a:lstStyle/>
          <a:p>
            <a:pPr marL="285750" indent="-285750">
              <a:buFont typeface="Arial" panose="020B0604020202020204" pitchFamily="34" charset="0"/>
              <a:buChar char="•"/>
            </a:pPr>
            <a:r>
              <a:rPr lang="da-DK" dirty="0"/>
              <a:t>50% stor progression</a:t>
            </a:r>
          </a:p>
          <a:p>
            <a:pPr marL="285750" indent="-285750">
              <a:buFont typeface="Arial" panose="020B0604020202020204" pitchFamily="34" charset="0"/>
              <a:buChar char="•"/>
            </a:pPr>
            <a:r>
              <a:rPr lang="da-DK" dirty="0"/>
              <a:t>42% moderat progression</a:t>
            </a:r>
          </a:p>
          <a:p>
            <a:pPr marL="285750" indent="-285750">
              <a:buFont typeface="Arial" panose="020B0604020202020204" pitchFamily="34" charset="0"/>
              <a:buChar char="•"/>
            </a:pPr>
            <a:r>
              <a:rPr lang="da-DK" dirty="0"/>
              <a:t>80% af </a:t>
            </a:r>
            <a:r>
              <a:rPr lang="da-DK" dirty="0" err="1"/>
              <a:t>mentees</a:t>
            </a:r>
            <a:r>
              <a:rPr lang="da-DK" dirty="0"/>
              <a:t> i job og uddannelse</a:t>
            </a:r>
          </a:p>
          <a:p>
            <a:pPr marL="285750" indent="-285750">
              <a:buFont typeface="Arial" panose="020B0604020202020204" pitchFamily="34" charset="0"/>
              <a:buChar char="•"/>
            </a:pPr>
            <a:endParaRPr lang="da-DK" dirty="0"/>
          </a:p>
        </p:txBody>
      </p:sp>
      <p:pic>
        <p:nvPicPr>
          <p:cNvPr id="5" name="Picture 3">
            <a:extLst>
              <a:ext uri="{FF2B5EF4-FFF2-40B4-BE49-F238E27FC236}">
                <a16:creationId xmlns:a16="http://schemas.microsoft.com/office/drawing/2014/main" id="{BE2715AD-795F-4506-8CE6-3DA9F8E1D9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48333" y="4915213"/>
            <a:ext cx="1575389" cy="141748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ekstfelt 5">
            <a:extLst>
              <a:ext uri="{FF2B5EF4-FFF2-40B4-BE49-F238E27FC236}">
                <a16:creationId xmlns:a16="http://schemas.microsoft.com/office/drawing/2014/main" id="{8E6F2EB0-6348-4236-B48A-17EEC57B8811}"/>
              </a:ext>
            </a:extLst>
          </p:cNvPr>
          <p:cNvSpPr txBox="1"/>
          <p:nvPr/>
        </p:nvSpPr>
        <p:spPr>
          <a:xfrm>
            <a:off x="1660436" y="3688863"/>
            <a:ext cx="6101860" cy="1477328"/>
          </a:xfrm>
          <a:prstGeom prst="rect">
            <a:avLst/>
          </a:prstGeom>
          <a:noFill/>
        </p:spPr>
        <p:txBody>
          <a:bodyPr wrap="square">
            <a:spAutoFit/>
          </a:bodyPr>
          <a:lstStyle/>
          <a:p>
            <a:pPr marL="548640" marR="548640" algn="ctr">
              <a:spcBef>
                <a:spcPts val="1000"/>
              </a:spcBef>
              <a:spcAft>
                <a:spcPts val="800"/>
              </a:spcAft>
            </a:pPr>
            <a:r>
              <a:rPr lang="da-DK" sz="1800" i="1" dirty="0">
                <a:solidFill>
                  <a:srgbClr val="000000"/>
                </a:solidFill>
                <a:effectLst/>
                <a:latin typeface="Times" panose="02020603050405020304" pitchFamily="18" charset="0"/>
                <a:ea typeface="Calibri" panose="020F0502020204030204" pitchFamily="34" charset="0"/>
                <a:cs typeface="Times" panose="02020603050405020304" pitchFamily="18" charset="0"/>
              </a:rPr>
              <a:t>”[Bindeleddet] har haft en stor betydning […] Det har motiveret mig til at tabe mig og tage en uddannelse. Jeg bliver student her til sommer. Hvis jeg ikke havde haft [mentoren], så var jeg nok ikke kommet dertil”. (Ung i mentorforløb) </a:t>
            </a:r>
          </a:p>
        </p:txBody>
      </p:sp>
      <p:pic>
        <p:nvPicPr>
          <p:cNvPr id="7" name="Billede 6">
            <a:extLst>
              <a:ext uri="{FF2B5EF4-FFF2-40B4-BE49-F238E27FC236}">
                <a16:creationId xmlns:a16="http://schemas.microsoft.com/office/drawing/2014/main" id="{6AF99494-0624-4A14-9584-D888FFDAAE75}"/>
              </a:ext>
            </a:extLst>
          </p:cNvPr>
          <p:cNvPicPr>
            <a:picLocks noChangeAspect="1"/>
          </p:cNvPicPr>
          <p:nvPr/>
        </p:nvPicPr>
        <p:blipFill>
          <a:blip r:embed="rId3"/>
          <a:stretch>
            <a:fillRect/>
          </a:stretch>
        </p:blipFill>
        <p:spPr>
          <a:xfrm>
            <a:off x="7209544" y="487960"/>
            <a:ext cx="4014178" cy="3337502"/>
          </a:xfrm>
          <a:prstGeom prst="rect">
            <a:avLst/>
          </a:prstGeom>
        </p:spPr>
      </p:pic>
    </p:spTree>
    <p:extLst>
      <p:ext uri="{BB962C8B-B14F-4D97-AF65-F5344CB8AC3E}">
        <p14:creationId xmlns:p14="http://schemas.microsoft.com/office/powerpoint/2010/main" val="774448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5098E05-E854-4D3B-A81A-0A2BFF7320BA}"/>
              </a:ext>
            </a:extLst>
          </p:cNvPr>
          <p:cNvSpPr>
            <a:spLocks noGrp="1"/>
          </p:cNvSpPr>
          <p:nvPr>
            <p:ph type="title"/>
          </p:nvPr>
        </p:nvSpPr>
        <p:spPr/>
        <p:txBody>
          <a:bodyPr/>
          <a:lstStyle/>
          <a:p>
            <a:r>
              <a:rPr lang="da-DK" dirty="0"/>
              <a:t>Resultater</a:t>
            </a:r>
            <a:br>
              <a:rPr lang="da-DK" dirty="0"/>
            </a:br>
            <a:endParaRPr lang="da-DK" sz="1600" dirty="0"/>
          </a:p>
        </p:txBody>
      </p:sp>
      <p:pic>
        <p:nvPicPr>
          <p:cNvPr id="5" name="Picture 3">
            <a:extLst>
              <a:ext uri="{FF2B5EF4-FFF2-40B4-BE49-F238E27FC236}">
                <a16:creationId xmlns:a16="http://schemas.microsoft.com/office/drawing/2014/main" id="{BE2715AD-795F-4506-8CE6-3DA9F8E1D9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48333" y="4915213"/>
            <a:ext cx="1575389" cy="141748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2" name="Tekstfelt 11">
            <a:extLst>
              <a:ext uri="{FF2B5EF4-FFF2-40B4-BE49-F238E27FC236}">
                <a16:creationId xmlns:a16="http://schemas.microsoft.com/office/drawing/2014/main" id="{7EABDE2C-D256-4D70-923C-14530439671A}"/>
              </a:ext>
            </a:extLst>
          </p:cNvPr>
          <p:cNvSpPr txBox="1"/>
          <p:nvPr/>
        </p:nvSpPr>
        <p:spPr>
          <a:xfrm>
            <a:off x="2916382" y="3052062"/>
            <a:ext cx="6359236" cy="923330"/>
          </a:xfrm>
          <a:prstGeom prst="rect">
            <a:avLst/>
          </a:prstGeom>
          <a:noFill/>
        </p:spPr>
        <p:txBody>
          <a:bodyPr wrap="square">
            <a:spAutoFit/>
          </a:bodyPr>
          <a:lstStyle/>
          <a:p>
            <a:pPr algn="l"/>
            <a:r>
              <a:rPr lang="da-DK" sz="1800" b="0" i="1" u="none" strike="noStrike" baseline="0" dirty="0">
                <a:latin typeface="TimesNewRomanPS-ItalicMT"/>
              </a:rPr>
              <a:t>”Det [mentorforløbet] har gjort, at jeg tør at være mere social, end jeg har været førhen. Jeg har turdet starte nye ting”. </a:t>
            </a:r>
          </a:p>
          <a:p>
            <a:pPr algn="l"/>
            <a:r>
              <a:rPr lang="da-DK" i="1" dirty="0">
                <a:latin typeface="TimesNewRomanPS-ItalicMT"/>
              </a:rPr>
              <a:t>									</a:t>
            </a:r>
            <a:r>
              <a:rPr lang="da-DK" sz="1800" b="0" i="0" u="none" strike="noStrike" baseline="0" dirty="0">
                <a:latin typeface="TimesNewRomanPSMT"/>
              </a:rPr>
              <a:t>(Ung i mentorforløb)</a:t>
            </a:r>
            <a:endParaRPr lang="da-DK" dirty="0"/>
          </a:p>
        </p:txBody>
      </p:sp>
    </p:spTree>
    <p:extLst>
      <p:ext uri="{BB962C8B-B14F-4D97-AF65-F5344CB8AC3E}">
        <p14:creationId xmlns:p14="http://schemas.microsoft.com/office/powerpoint/2010/main" val="2343928221"/>
      </p:ext>
    </p:extLst>
  </p:cSld>
  <p:clrMapOvr>
    <a:masterClrMapping/>
  </p:clrMapOvr>
</p:sld>
</file>

<file path=ppt/theme/theme1.xml><?xml version="1.0" encoding="utf-8"?>
<a:theme xmlns:a="http://schemas.openxmlformats.org/drawingml/2006/main" name="Galleri">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43000" r="43000" b="10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docProps/app.xml><?xml version="1.0" encoding="utf-8"?>
<Properties xmlns="http://schemas.openxmlformats.org/officeDocument/2006/extended-properties" xmlns:vt="http://schemas.openxmlformats.org/officeDocument/2006/docPropsVTypes">
  <Template>Gallery</Template>
  <TotalTime>29294</TotalTime>
  <Words>586</Words>
  <Application>Microsoft Office PowerPoint</Application>
  <PresentationFormat>Widescreen</PresentationFormat>
  <Paragraphs>81</Paragraphs>
  <Slides>17</Slides>
  <Notes>0</Notes>
  <HiddenSlides>0</HiddenSlides>
  <MMClips>0</MMClips>
  <ScaleCrop>false</ScaleCrop>
  <HeadingPairs>
    <vt:vector size="6" baseType="variant">
      <vt:variant>
        <vt:lpstr>Benyttede skrifttyper</vt:lpstr>
      </vt:variant>
      <vt:variant>
        <vt:i4>7</vt:i4>
      </vt:variant>
      <vt:variant>
        <vt:lpstr>Tema</vt:lpstr>
      </vt:variant>
      <vt:variant>
        <vt:i4>1</vt:i4>
      </vt:variant>
      <vt:variant>
        <vt:lpstr>Slidetitler</vt:lpstr>
      </vt:variant>
      <vt:variant>
        <vt:i4>17</vt:i4>
      </vt:variant>
    </vt:vector>
  </HeadingPairs>
  <TitlesOfParts>
    <vt:vector size="25" baseType="lpstr">
      <vt:lpstr>Arial</vt:lpstr>
      <vt:lpstr>Calibri</vt:lpstr>
      <vt:lpstr>Gill Sans MT</vt:lpstr>
      <vt:lpstr>Kontrapunkt Bold</vt:lpstr>
      <vt:lpstr>Times</vt:lpstr>
      <vt:lpstr>TimesNewRomanPS-ItalicMT</vt:lpstr>
      <vt:lpstr>TimesNewRomanPSMT</vt:lpstr>
      <vt:lpstr>Galleri</vt:lpstr>
      <vt:lpstr>Bindeleddet</vt:lpstr>
      <vt:lpstr>PowerPoint-præsentation</vt:lpstr>
      <vt:lpstr>Frivillighed </vt:lpstr>
      <vt:lpstr>Om Bindeleddet</vt:lpstr>
      <vt:lpstr>Metode &amp; mål</vt:lpstr>
      <vt:lpstr>Økonomi </vt:lpstr>
      <vt:lpstr>Resultater </vt:lpstr>
      <vt:lpstr>Resultater </vt:lpstr>
      <vt:lpstr>Resultater </vt:lpstr>
      <vt:lpstr>Case: Malmøgade Forsorgshjem (§110)</vt:lpstr>
      <vt:lpstr>Case: Malmøgade Forsorgshjem</vt:lpstr>
      <vt:lpstr>Case: Malmøgade Forsorgshjem</vt:lpstr>
      <vt:lpstr>Konklusion </vt:lpstr>
      <vt:lpstr>Kaffe </vt:lpstr>
      <vt:lpstr> Synes du godt om?</vt:lpstr>
      <vt:lpstr> Tak!</vt:lpstr>
      <vt:lpstr> Spørgsmål?</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Bindeleddet</dc:title>
  <dc:creator>Rune Utzon-Frank</dc:creator>
  <cp:lastModifiedBy>Rune Utzon-Frank</cp:lastModifiedBy>
  <cp:revision>48</cp:revision>
  <dcterms:created xsi:type="dcterms:W3CDTF">2019-05-29T11:37:20Z</dcterms:created>
  <dcterms:modified xsi:type="dcterms:W3CDTF">2021-10-11T11:20:43Z</dcterms:modified>
</cp:coreProperties>
</file>